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786E3B-0B92-02C7-B67F-1A210779324E}" name="Sergio Thomas" initials="ST" userId="S::sergio.thomas@apha.gov.uk::8c84d4e3-fa6c-4339-8202-eac61bac1f3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FF3399"/>
    <a:srgbClr val="008080"/>
    <a:srgbClr val="009999"/>
    <a:srgbClr val="FF99CC"/>
    <a:srgbClr val="867D22"/>
    <a:srgbClr val="DFE4A0"/>
    <a:srgbClr val="C1CA46"/>
    <a:srgbClr val="9BA833"/>
    <a:srgbClr val="9C8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44" autoAdjust="0"/>
    <p:restoredTop sz="94660"/>
  </p:normalViewPr>
  <p:slideViewPr>
    <p:cSldViewPr snapToGrid="0" showGuides="1">
      <p:cViewPr>
        <p:scale>
          <a:sx n="100" d="100"/>
          <a:sy n="100" d="100"/>
        </p:scale>
        <p:origin x="996" y="-18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6364D5-3687-466B-AB9F-4C0EC0A5B42B}"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1267332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6364D5-3687-466B-AB9F-4C0EC0A5B42B}"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100633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6364D5-3687-466B-AB9F-4C0EC0A5B42B}"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2901036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6364D5-3687-466B-AB9F-4C0EC0A5B42B}"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3128824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6364D5-3687-466B-AB9F-4C0EC0A5B42B}"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672326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6364D5-3687-466B-AB9F-4C0EC0A5B42B}"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4193465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6364D5-3687-466B-AB9F-4C0EC0A5B42B}" type="datetimeFigureOut">
              <a:rPr lang="en-GB" smtClean="0"/>
              <a:t>11/05/2026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107921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6364D5-3687-466B-AB9F-4C0EC0A5B42B}" type="datetimeFigureOut">
              <a:rPr lang="en-GB" smtClean="0"/>
              <a:t>11/05/2026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262428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364D5-3687-466B-AB9F-4C0EC0A5B42B}" type="datetimeFigureOut">
              <a:rPr lang="en-GB" smtClean="0"/>
              <a:t>11/05/2026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4248512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76364D5-3687-466B-AB9F-4C0EC0A5B42B}"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935780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76364D5-3687-466B-AB9F-4C0EC0A5B42B}"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FDB8C-05A2-46F5-A0A2-A152300DFE4C}" type="slidenum">
              <a:rPr lang="en-GB" smtClean="0"/>
              <a:t>‹#›</a:t>
            </a:fld>
            <a:endParaRPr lang="en-GB"/>
          </a:p>
        </p:txBody>
      </p:sp>
    </p:spTree>
    <p:extLst>
      <p:ext uri="{BB962C8B-B14F-4D97-AF65-F5344CB8AC3E}">
        <p14:creationId xmlns:p14="http://schemas.microsoft.com/office/powerpoint/2010/main" val="600821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76364D5-3687-466B-AB9F-4C0EC0A5B42B}" type="datetimeFigureOut">
              <a:rPr lang="en-GB" smtClean="0"/>
              <a:t>11/05/2026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76FDB8C-05A2-46F5-A0A2-A152300DFE4C}" type="slidenum">
              <a:rPr lang="en-GB" smtClean="0"/>
              <a:t>‹#›</a:t>
            </a:fld>
            <a:endParaRPr lang="en-GB"/>
          </a:p>
        </p:txBody>
      </p:sp>
    </p:spTree>
    <p:extLst>
      <p:ext uri="{BB962C8B-B14F-4D97-AF65-F5344CB8AC3E}">
        <p14:creationId xmlns:p14="http://schemas.microsoft.com/office/powerpoint/2010/main" val="4325810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7.jpeg"/><Relationship Id="rId7"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hyperlink" Target="https://www.tbhub.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a:off x="-46822" y="-37502"/>
            <a:ext cx="6913050" cy="853690"/>
          </a:xfrm>
          <a:prstGeom prst="rect">
            <a:avLst/>
          </a:prstGeom>
          <a:ln>
            <a:noFill/>
          </a:ln>
          <a:effectLst>
            <a:softEdge rad="112500"/>
          </a:effectLst>
        </p:spPr>
      </p:pic>
      <p:sp>
        <p:nvSpPr>
          <p:cNvPr id="6" name="TextBox 5"/>
          <p:cNvSpPr txBox="1"/>
          <p:nvPr/>
        </p:nvSpPr>
        <p:spPr>
          <a:xfrm>
            <a:off x="27524" y="109423"/>
            <a:ext cx="6764357" cy="437043"/>
          </a:xfrm>
          <a:prstGeom prst="rect">
            <a:avLst/>
          </a:prstGeom>
          <a:noFill/>
        </p:spPr>
        <p:txBody>
          <a:bodyPr wrap="square" rtlCol="0">
            <a:spAutoFit/>
          </a:bodyPr>
          <a:lstStyle/>
          <a:p>
            <a:pPr algn="ctr">
              <a:lnSpc>
                <a:spcPct val="120000"/>
              </a:lnSpc>
              <a:spcBef>
                <a:spcPts val="565"/>
              </a:spcBef>
              <a:spcAft>
                <a:spcPts val="565"/>
              </a:spcAft>
            </a:pPr>
            <a:r>
              <a:rPr lang="en-GB" sz="2000" b="1" dirty="0">
                <a:solidFill>
                  <a:schemeClr val="bg1"/>
                </a:solidFill>
                <a:latin typeface="Humanist521BT-Bold"/>
                <a:ea typeface="Calibri" panose="020F0502020204030204" pitchFamily="34" charset="0"/>
                <a:cs typeface="Humanist521BT-Bold"/>
              </a:rPr>
              <a:t>Polymerase Chain Reaction (PCR) testing for </a:t>
            </a:r>
            <a:r>
              <a:rPr lang="en-GB" sz="2000" b="1" i="1" dirty="0">
                <a:solidFill>
                  <a:schemeClr val="bg1"/>
                </a:solidFill>
                <a:latin typeface="Humanist521BT-Bold"/>
                <a:ea typeface="Calibri" panose="020F0502020204030204" pitchFamily="34" charset="0"/>
                <a:cs typeface="Humanist521BT-Bold"/>
              </a:rPr>
              <a:t>M. bovis</a:t>
            </a:r>
            <a:endParaRPr lang="en-GB" sz="2000" b="1" i="1" dirty="0">
              <a:solidFill>
                <a:schemeClr val="bg1"/>
              </a:solidFill>
              <a:effectLst/>
              <a:latin typeface="Humanist521BT-Bold"/>
              <a:ea typeface="Calibri" panose="020F0502020204030204" pitchFamily="34" charset="0"/>
              <a:cs typeface="Humanist521BT-Bold"/>
            </a:endParaRPr>
          </a:p>
        </p:txBody>
      </p:sp>
      <p:sp>
        <p:nvSpPr>
          <p:cNvPr id="3" name="TextBox 2">
            <a:extLst>
              <a:ext uri="{FF2B5EF4-FFF2-40B4-BE49-F238E27FC236}">
                <a16:creationId xmlns:a16="http://schemas.microsoft.com/office/drawing/2014/main" id="{F492E091-2179-4592-BC91-E8917BE24233}"/>
              </a:ext>
            </a:extLst>
          </p:cNvPr>
          <p:cNvSpPr txBox="1"/>
          <p:nvPr/>
        </p:nvSpPr>
        <p:spPr>
          <a:xfrm>
            <a:off x="54522" y="721969"/>
            <a:ext cx="6764357" cy="430887"/>
          </a:xfrm>
          <a:prstGeom prst="rect">
            <a:avLst/>
          </a:prstGeom>
          <a:noFill/>
        </p:spPr>
        <p:txBody>
          <a:bodyPr wrap="square" rtlCol="0">
            <a:spAutoFit/>
          </a:bodyPr>
          <a:lstStyle/>
          <a:p>
            <a:r>
              <a:rPr lang="en-GB" sz="1100" b="1" dirty="0">
                <a:solidFill>
                  <a:prstClr val="black"/>
                </a:solidFill>
                <a:latin typeface="Humanist521BT-Bold"/>
                <a:ea typeface="Calibri" panose="020F0502020204030204" pitchFamily="34" charset="0"/>
                <a:cs typeface="Humanist521BT-Bold"/>
              </a:rPr>
              <a:t>The Animal &amp; Plant Health Agency (</a:t>
            </a:r>
            <a:r>
              <a:rPr kumimoji="0" lang="en-GB" sz="1100" b="1" i="0" u="none" strike="noStrike" kern="1200" cap="none" spc="0" normalizeH="0" baseline="0" noProof="0" dirty="0">
                <a:ln>
                  <a:noFill/>
                </a:ln>
                <a:solidFill>
                  <a:prstClr val="black"/>
                </a:solidFill>
                <a:effectLst/>
                <a:uLnTx/>
                <a:uFillTx/>
                <a:latin typeface="Humanist521BT-Bold"/>
                <a:ea typeface="Calibri" panose="020F0502020204030204" pitchFamily="34" charset="0"/>
                <a:cs typeface="Humanist521BT-Bold"/>
              </a:rPr>
              <a:t>APHA) has validated a PCR test which can detect the bacterium responsible for bovine TB, </a:t>
            </a:r>
            <a:r>
              <a:rPr kumimoji="0" lang="en-GB" sz="1100" b="1" i="1" u="none" strike="noStrike" kern="1200" cap="none" spc="0" normalizeH="0" baseline="0" noProof="0" dirty="0">
                <a:ln>
                  <a:noFill/>
                </a:ln>
                <a:solidFill>
                  <a:prstClr val="black"/>
                </a:solidFill>
                <a:effectLst/>
                <a:uLnTx/>
                <a:uFillTx/>
                <a:latin typeface="Humanist521BT-Bold"/>
                <a:ea typeface="Calibri" panose="020F0502020204030204" pitchFamily="34" charset="0"/>
                <a:cs typeface="Humanist521BT-Bold"/>
              </a:rPr>
              <a:t>Mycobacterium bovis (M. bovis) </a:t>
            </a:r>
            <a:r>
              <a:rPr kumimoji="0" lang="en-GB" sz="1100" b="1" i="0" u="none" strike="noStrike" kern="1200" cap="none" spc="0" normalizeH="0" baseline="0" noProof="0" dirty="0">
                <a:ln>
                  <a:noFill/>
                </a:ln>
                <a:solidFill>
                  <a:prstClr val="black"/>
                </a:solidFill>
                <a:effectLst/>
                <a:uLnTx/>
                <a:uFillTx/>
                <a:latin typeface="Humanist521BT-Bold"/>
                <a:ea typeface="Calibri" panose="020F0502020204030204" pitchFamily="34" charset="0"/>
                <a:cs typeface="Humanist521BT-Bold"/>
              </a:rPr>
              <a:t>directly from tissue samples collected at post-mortem inspection.</a:t>
            </a:r>
            <a:endParaRPr lang="en-GB" b="1" dirty="0"/>
          </a:p>
        </p:txBody>
      </p:sp>
      <p:sp>
        <p:nvSpPr>
          <p:cNvPr id="66" name="Rectangle 65">
            <a:extLst>
              <a:ext uri="{FF2B5EF4-FFF2-40B4-BE49-F238E27FC236}">
                <a16:creationId xmlns:a16="http://schemas.microsoft.com/office/drawing/2014/main" id="{0902C61D-F527-4B3F-A8F4-61419BFD17B8}"/>
              </a:ext>
            </a:extLst>
          </p:cNvPr>
          <p:cNvSpPr/>
          <p:nvPr/>
        </p:nvSpPr>
        <p:spPr>
          <a:xfrm>
            <a:off x="-9525" y="6974657"/>
            <a:ext cx="4939334" cy="2931343"/>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Rectangle 66">
            <a:extLst>
              <a:ext uri="{FF2B5EF4-FFF2-40B4-BE49-F238E27FC236}">
                <a16:creationId xmlns:a16="http://schemas.microsoft.com/office/drawing/2014/main" id="{6E85F7A5-323C-41F6-9DDE-A9853CF222EB}"/>
              </a:ext>
            </a:extLst>
          </p:cNvPr>
          <p:cNvSpPr/>
          <p:nvPr/>
        </p:nvSpPr>
        <p:spPr>
          <a:xfrm>
            <a:off x="54522" y="6929909"/>
            <a:ext cx="4646254" cy="2975045"/>
          </a:xfrm>
          <a:prstGeom prst="rect">
            <a:avLst/>
          </a:prstGeom>
        </p:spPr>
        <p:txBody>
          <a:bodyPr wrap="square" lIns="91440" tIns="45720" rIns="91440" bIns="45720" anchor="t">
            <a:spAutoFit/>
          </a:bodyPr>
          <a:lstStyle/>
          <a:p>
            <a:pPr>
              <a:lnSpc>
                <a:spcPct val="107000"/>
              </a:lnSpc>
              <a:spcAft>
                <a:spcPts val="800"/>
              </a:spcAft>
            </a:pPr>
            <a:r>
              <a:rPr lang="en-GB" sz="1300" b="1" dirty="0">
                <a:solidFill>
                  <a:srgbClr val="000000"/>
                </a:solidFill>
                <a:latin typeface="Humanist521BT-Bold"/>
                <a:ea typeface="Calibri"/>
                <a:cs typeface="Humanist521BT-Bold"/>
              </a:rPr>
              <a:t>How is APHA’s </a:t>
            </a:r>
            <a:r>
              <a:rPr lang="en-GB" sz="1300" b="1" i="1" dirty="0">
                <a:solidFill>
                  <a:srgbClr val="000000"/>
                </a:solidFill>
                <a:latin typeface="Humanist521BT-Bold"/>
                <a:ea typeface="Calibri"/>
                <a:cs typeface="Humanist521BT-Bold"/>
              </a:rPr>
              <a:t>M. </a:t>
            </a:r>
            <a:r>
              <a:rPr lang="en-GB" sz="1300" b="1" i="1" dirty="0" err="1">
                <a:solidFill>
                  <a:srgbClr val="000000"/>
                </a:solidFill>
                <a:latin typeface="Humanist521BT-Bold"/>
                <a:ea typeface="Calibri"/>
                <a:cs typeface="Humanist521BT-Bold"/>
              </a:rPr>
              <a:t>bovis</a:t>
            </a:r>
            <a:r>
              <a:rPr lang="en-GB" sz="1300" b="1" i="1" dirty="0">
                <a:solidFill>
                  <a:srgbClr val="000000"/>
                </a:solidFill>
                <a:latin typeface="Humanist521BT-Bold"/>
                <a:ea typeface="Calibri"/>
                <a:cs typeface="Humanist521BT-Bold"/>
              </a:rPr>
              <a:t> </a:t>
            </a:r>
            <a:r>
              <a:rPr lang="en-GB" sz="1300" b="1" dirty="0">
                <a:solidFill>
                  <a:srgbClr val="000000"/>
                </a:solidFill>
                <a:latin typeface="Humanist521BT-Bold"/>
                <a:ea typeface="Calibri"/>
                <a:cs typeface="Humanist521BT-Bold"/>
              </a:rPr>
              <a:t>PCR test used?</a:t>
            </a:r>
            <a:br>
              <a:rPr lang="en-GB" sz="1400" b="1" dirty="0">
                <a:latin typeface="Humanist521BT-Bold"/>
                <a:ea typeface="Calibri" panose="020F0502020204030204" pitchFamily="34" charset="0"/>
                <a:cs typeface="Humanist521BT-Bold"/>
              </a:rPr>
            </a:br>
            <a:r>
              <a:rPr lang="en-GB" sz="1100" dirty="0">
                <a:effectLst/>
                <a:latin typeface="Humanist521BT-Bold"/>
                <a:ea typeface="Calibri"/>
                <a:cs typeface="Times New Roman"/>
              </a:rPr>
              <a:t>The </a:t>
            </a:r>
            <a:r>
              <a:rPr lang="en-GB" sz="1100" i="1" dirty="0">
                <a:effectLst/>
                <a:latin typeface="Humanist521BT-Bold"/>
                <a:ea typeface="Calibri"/>
                <a:cs typeface="Times New Roman"/>
              </a:rPr>
              <a:t>M. </a:t>
            </a:r>
            <a:r>
              <a:rPr lang="en-GB" sz="1100" i="1" dirty="0" err="1">
                <a:effectLst/>
                <a:latin typeface="Humanist521BT-Bold"/>
                <a:ea typeface="Calibri"/>
                <a:cs typeface="Times New Roman"/>
              </a:rPr>
              <a:t>bovis</a:t>
            </a:r>
            <a:r>
              <a:rPr lang="en-GB" sz="1100" i="1" dirty="0">
                <a:effectLst/>
                <a:latin typeface="Humanist521BT-Bold"/>
                <a:ea typeface="Calibri"/>
                <a:cs typeface="Times New Roman"/>
              </a:rPr>
              <a:t> </a:t>
            </a:r>
            <a:r>
              <a:rPr lang="en-GB" sz="1100" dirty="0">
                <a:effectLst/>
                <a:latin typeface="Humanist521BT-Bold"/>
                <a:ea typeface="Calibri"/>
                <a:cs typeface="Times New Roman"/>
              </a:rPr>
              <a:t>PCR test is used in Great Britain (GB) for tissue samples from carcases of: </a:t>
            </a:r>
          </a:p>
          <a:p>
            <a:pPr marL="342900" lvl="0" indent="-342900">
              <a:lnSpc>
                <a:spcPct val="107000"/>
              </a:lnSpc>
              <a:buFont typeface="Symbol" panose="05050102010706020507" pitchFamily="18" charset="2"/>
              <a:buChar char=""/>
            </a:pPr>
            <a:r>
              <a:rPr lang="en-GB" sz="1100" dirty="0">
                <a:latin typeface="Humanist521BT-Bold"/>
                <a:ea typeface="Calibri"/>
                <a:cs typeface="Times New Roman"/>
              </a:rPr>
              <a:t>Cattle* and other non-bovine animals such as camelids, goats, pigs, sheep and farmed deer that are removed as skin and/or blood TB test positive animals, direct contacts (DC) or clinical TB suspects, and cases where TB lesions are identified on diagnostic post-mortem examination in a veterinary laboratory</a:t>
            </a:r>
            <a:r>
              <a:rPr lang="en-GB" sz="1100" dirty="0">
                <a:effectLst/>
                <a:latin typeface="Humanist521BT-Bold"/>
                <a:ea typeface="Calibri"/>
                <a:cs typeface="Times New Roman"/>
              </a:rPr>
              <a:t>; </a:t>
            </a:r>
          </a:p>
          <a:p>
            <a:pPr marL="342900" lvl="0" indent="-342900">
              <a:lnSpc>
                <a:spcPct val="107000"/>
              </a:lnSpc>
              <a:buFont typeface="Symbol" panose="05050102010706020507" pitchFamily="18" charset="2"/>
              <a:buChar char=""/>
            </a:pPr>
            <a:r>
              <a:rPr lang="en-GB" sz="1100" dirty="0">
                <a:effectLst/>
                <a:latin typeface="Humanist521BT-Bold"/>
                <a:ea typeface="Calibri" panose="020F0502020204030204" pitchFamily="34" charset="0"/>
                <a:cs typeface="Times New Roman" panose="02020603050405020304" pitchFamily="18" charset="0"/>
              </a:rPr>
              <a:t>TB slaughterhouse cases in cattle and non-bovines i.e. animals routinely sent for private commercial slaughter that have suspected lesions of TB at routine meat inspection; and</a:t>
            </a:r>
          </a:p>
          <a:p>
            <a:pPr marL="342900" lvl="0" indent="-342900">
              <a:lnSpc>
                <a:spcPct val="107000"/>
              </a:lnSpc>
              <a:spcAft>
                <a:spcPts val="800"/>
              </a:spcAft>
              <a:buFont typeface="Symbol" panose="05050102010706020507" pitchFamily="18" charset="2"/>
              <a:buChar char=""/>
            </a:pPr>
            <a:r>
              <a:rPr lang="en-GB" sz="1100" dirty="0">
                <a:effectLst/>
                <a:latin typeface="Humanist521BT-Bold"/>
                <a:ea typeface="Calibri"/>
                <a:cs typeface="Times New Roman"/>
              </a:rPr>
              <a:t>Domestic pets (cats and dogs) and exotic species of animals (e.g. in zoological collections) submitted to APHA for laboratory investigation.</a:t>
            </a:r>
          </a:p>
          <a:p>
            <a:pPr>
              <a:lnSpc>
                <a:spcPct val="107000"/>
              </a:lnSpc>
              <a:spcAft>
                <a:spcPts val="800"/>
              </a:spcAft>
            </a:pPr>
            <a:r>
              <a:rPr lang="en-GB" sz="900" dirty="0">
                <a:effectLst/>
                <a:latin typeface="Humanist521BT-Bold"/>
                <a:ea typeface="Calibri"/>
                <a:cs typeface="Times New Roman"/>
              </a:rPr>
              <a:t>* Since </a:t>
            </a:r>
            <a:r>
              <a:rPr lang="en-GB" sz="900" dirty="0">
                <a:latin typeface="Humanist521BT-Bold"/>
                <a:ea typeface="Calibri"/>
                <a:cs typeface="Times New Roman"/>
              </a:rPr>
              <a:t>02 March 2026</a:t>
            </a:r>
            <a:r>
              <a:rPr lang="en-GB" sz="900" dirty="0">
                <a:effectLst/>
                <a:latin typeface="Humanist521BT-Bold"/>
                <a:ea typeface="Calibri"/>
                <a:cs typeface="Times New Roman"/>
              </a:rPr>
              <a:t>, PCR testing is no longer performed on VL bovine samples from skin and blood TB test positive cattle, DCs and IRs. </a:t>
            </a:r>
          </a:p>
        </p:txBody>
      </p:sp>
      <p:sp>
        <p:nvSpPr>
          <p:cNvPr id="45" name="Rectangle 44">
            <a:extLst>
              <a:ext uri="{FF2B5EF4-FFF2-40B4-BE49-F238E27FC236}">
                <a16:creationId xmlns:a16="http://schemas.microsoft.com/office/drawing/2014/main" id="{5FC49743-D4E9-4668-AB50-4E10E0D3074E}"/>
              </a:ext>
            </a:extLst>
          </p:cNvPr>
          <p:cNvSpPr/>
          <p:nvPr/>
        </p:nvSpPr>
        <p:spPr>
          <a:xfrm>
            <a:off x="13236" y="1152856"/>
            <a:ext cx="6870012" cy="2469398"/>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813150EB-B66A-431F-9091-CF24410C7D6C}"/>
              </a:ext>
            </a:extLst>
          </p:cNvPr>
          <p:cNvSpPr txBox="1"/>
          <p:nvPr/>
        </p:nvSpPr>
        <p:spPr>
          <a:xfrm>
            <a:off x="27524" y="1183472"/>
            <a:ext cx="5270246" cy="2123658"/>
          </a:xfrm>
          <a:prstGeom prst="rect">
            <a:avLst/>
          </a:prstGeom>
          <a:noFill/>
        </p:spPr>
        <p:txBody>
          <a:bodyPr wrap="square" rtlCol="0">
            <a:spAutoFit/>
          </a:bodyPr>
          <a:lstStyle/>
          <a:p>
            <a:r>
              <a:rPr lang="en-GB" sz="1100" dirty="0">
                <a:latin typeface="Humanist521BT-Bold"/>
              </a:rPr>
              <a:t>The major advantage of this method is that a result is typically available within </a:t>
            </a:r>
            <a:r>
              <a:rPr lang="en-GB" sz="1100" b="1" dirty="0">
                <a:latin typeface="Humanist521BT-Bold"/>
              </a:rPr>
              <a:t>three weeks</a:t>
            </a:r>
            <a:r>
              <a:rPr lang="en-GB" sz="1100" dirty="0">
                <a:latin typeface="Humanist521BT-Bold"/>
              </a:rPr>
              <a:t>, whereas traditional microbiological culture (the ‘gold standard’ method) takes 6-22 weeks. </a:t>
            </a:r>
          </a:p>
          <a:p>
            <a:endParaRPr lang="en-GB" sz="1100" dirty="0">
              <a:latin typeface="Humanist521BT-Bold"/>
            </a:endParaRPr>
          </a:p>
          <a:p>
            <a:r>
              <a:rPr lang="en-GB" sz="1100" b="1" i="1" dirty="0">
                <a:latin typeface="Humanist521BT-Bold"/>
              </a:rPr>
              <a:t>Note</a:t>
            </a:r>
            <a:r>
              <a:rPr lang="en-GB" sz="1100" i="1" dirty="0">
                <a:latin typeface="Humanist521BT-Bold"/>
              </a:rPr>
              <a:t>:</a:t>
            </a:r>
          </a:p>
          <a:p>
            <a:r>
              <a:rPr lang="en-GB" sz="1100" i="1" dirty="0">
                <a:latin typeface="Humanist521BT-Bold"/>
              </a:rPr>
              <a:t>Currently, APHA TB laboratories are closely monitoring the performance of the PCR test as part of laboratory quality control checks of new diagnostic methods following their introduction. Whilst this monitoring of the PCR test is ongoing, samples from bovine slaughterhouse cases are tested by bacteriological culture in parallel with the PCR test. </a:t>
            </a:r>
            <a:r>
              <a:rPr lang="en-GB" sz="1100" b="1" i="1" dirty="0">
                <a:latin typeface="Humanist521BT-Bold"/>
              </a:rPr>
              <a:t>If the PCR test produces non-positive result, final outcome of the laboratory testing is not reported until culture has been completed</a:t>
            </a:r>
            <a:r>
              <a:rPr lang="en-GB" sz="1100" i="1" dirty="0">
                <a:latin typeface="Humanist521BT-Bold"/>
              </a:rPr>
              <a:t>. </a:t>
            </a:r>
          </a:p>
          <a:p>
            <a:endParaRPr lang="en-GB" sz="1100" dirty="0">
              <a:latin typeface="Humanist521BT-Bold"/>
            </a:endParaRPr>
          </a:p>
        </p:txBody>
      </p:sp>
      <p:sp>
        <p:nvSpPr>
          <p:cNvPr id="8" name="TextBox 7">
            <a:extLst>
              <a:ext uri="{FF2B5EF4-FFF2-40B4-BE49-F238E27FC236}">
                <a16:creationId xmlns:a16="http://schemas.microsoft.com/office/drawing/2014/main" id="{5CC16F5F-B9C7-44DE-9A41-67D53415EE2D}"/>
              </a:ext>
            </a:extLst>
          </p:cNvPr>
          <p:cNvSpPr txBox="1"/>
          <p:nvPr/>
        </p:nvSpPr>
        <p:spPr>
          <a:xfrm>
            <a:off x="5390308" y="1212525"/>
            <a:ext cx="1261510" cy="276999"/>
          </a:xfrm>
          <a:prstGeom prst="rect">
            <a:avLst/>
          </a:prstGeom>
          <a:noFill/>
        </p:spPr>
        <p:txBody>
          <a:bodyPr wrap="square" rtlCol="0">
            <a:spAutoFit/>
          </a:bodyPr>
          <a:lstStyle/>
          <a:p>
            <a:pPr algn="ctr"/>
            <a:r>
              <a:rPr lang="en-GB" sz="1200" b="1" dirty="0">
                <a:latin typeface="Humanist521BT-Bold"/>
              </a:rPr>
              <a:t>PCR test 3 weeks</a:t>
            </a:r>
          </a:p>
        </p:txBody>
      </p:sp>
      <p:sp>
        <p:nvSpPr>
          <p:cNvPr id="48" name="TextBox 47">
            <a:extLst>
              <a:ext uri="{FF2B5EF4-FFF2-40B4-BE49-F238E27FC236}">
                <a16:creationId xmlns:a16="http://schemas.microsoft.com/office/drawing/2014/main" id="{F3AFDC9F-1FB6-4DA9-9A60-A3833C431F95}"/>
              </a:ext>
            </a:extLst>
          </p:cNvPr>
          <p:cNvSpPr txBox="1"/>
          <p:nvPr/>
        </p:nvSpPr>
        <p:spPr>
          <a:xfrm>
            <a:off x="5367250" y="2448750"/>
            <a:ext cx="1467692" cy="276999"/>
          </a:xfrm>
          <a:prstGeom prst="rect">
            <a:avLst/>
          </a:prstGeom>
          <a:noFill/>
        </p:spPr>
        <p:txBody>
          <a:bodyPr wrap="square" rtlCol="0">
            <a:spAutoFit/>
          </a:bodyPr>
          <a:lstStyle/>
          <a:p>
            <a:pPr algn="ctr"/>
            <a:r>
              <a:rPr lang="en-GB" sz="1200" b="1" dirty="0">
                <a:latin typeface="Humanist521BT-Bold"/>
              </a:rPr>
              <a:t>Culture 6-22 weeks</a:t>
            </a:r>
          </a:p>
        </p:txBody>
      </p:sp>
      <p:pic>
        <p:nvPicPr>
          <p:cNvPr id="69" name="Picture 68">
            <a:extLst>
              <a:ext uri="{FF2B5EF4-FFF2-40B4-BE49-F238E27FC236}">
                <a16:creationId xmlns:a16="http://schemas.microsoft.com/office/drawing/2014/main" id="{D642C165-9923-4D1C-8AB9-A58401BA00B4}"/>
              </a:ext>
            </a:extLst>
          </p:cNvPr>
          <p:cNvPicPr>
            <a:picLocks noChangeAspect="1"/>
          </p:cNvPicPr>
          <p:nvPr/>
        </p:nvPicPr>
        <p:blipFill>
          <a:blip r:embed="rId3"/>
          <a:stretch>
            <a:fillRect/>
          </a:stretch>
        </p:blipFill>
        <p:spPr>
          <a:xfrm>
            <a:off x="5794088" y="1608623"/>
            <a:ext cx="536301" cy="585936"/>
          </a:xfrm>
          <a:prstGeom prst="rect">
            <a:avLst/>
          </a:prstGeom>
        </p:spPr>
      </p:pic>
      <p:pic>
        <p:nvPicPr>
          <p:cNvPr id="70" name="Picture 69">
            <a:extLst>
              <a:ext uri="{FF2B5EF4-FFF2-40B4-BE49-F238E27FC236}">
                <a16:creationId xmlns:a16="http://schemas.microsoft.com/office/drawing/2014/main" id="{E43DD88C-212D-4038-9618-C5487CCEDE4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66937" y="2800627"/>
            <a:ext cx="647144" cy="647144"/>
          </a:xfrm>
          <a:prstGeom prst="rect">
            <a:avLst/>
          </a:prstGeom>
        </p:spPr>
      </p:pic>
      <p:sp>
        <p:nvSpPr>
          <p:cNvPr id="10" name="TextBox 9">
            <a:extLst>
              <a:ext uri="{FF2B5EF4-FFF2-40B4-BE49-F238E27FC236}">
                <a16:creationId xmlns:a16="http://schemas.microsoft.com/office/drawing/2014/main" id="{1141F9FA-1DB8-43C5-9B56-F149F06DED43}"/>
              </a:ext>
            </a:extLst>
          </p:cNvPr>
          <p:cNvSpPr txBox="1"/>
          <p:nvPr/>
        </p:nvSpPr>
        <p:spPr>
          <a:xfrm>
            <a:off x="13236" y="3667033"/>
            <a:ext cx="6791881" cy="292388"/>
          </a:xfrm>
          <a:prstGeom prst="rect">
            <a:avLst/>
          </a:prstGeom>
          <a:noFill/>
        </p:spPr>
        <p:txBody>
          <a:bodyPr wrap="square" rtlCol="0">
            <a:spAutoFit/>
          </a:bodyPr>
          <a:lstStyle/>
          <a:p>
            <a:r>
              <a:rPr lang="en-GB" sz="1300" b="1" dirty="0">
                <a:latin typeface="Humanist521BT-Bold"/>
              </a:rPr>
              <a:t>The </a:t>
            </a:r>
            <a:r>
              <a:rPr lang="en-GB" sz="1300" b="1" i="1" dirty="0">
                <a:latin typeface="Humanist521BT-Bold"/>
              </a:rPr>
              <a:t>M. bovis </a:t>
            </a:r>
            <a:r>
              <a:rPr lang="en-GB" sz="1300" b="1" dirty="0">
                <a:latin typeface="Humanist521BT-Bold"/>
              </a:rPr>
              <a:t>PCR test has advantages for the management of TB slaughterhouse cases by APHA </a:t>
            </a:r>
          </a:p>
        </p:txBody>
      </p:sp>
      <p:sp>
        <p:nvSpPr>
          <p:cNvPr id="11" name="TextBox 10">
            <a:extLst>
              <a:ext uri="{FF2B5EF4-FFF2-40B4-BE49-F238E27FC236}">
                <a16:creationId xmlns:a16="http://schemas.microsoft.com/office/drawing/2014/main" id="{E3B442CB-EF6A-4995-8419-C79476DC0869}"/>
              </a:ext>
            </a:extLst>
          </p:cNvPr>
          <p:cNvSpPr txBox="1"/>
          <p:nvPr/>
        </p:nvSpPr>
        <p:spPr>
          <a:xfrm>
            <a:off x="171449" y="4208053"/>
            <a:ext cx="2032045" cy="769441"/>
          </a:xfrm>
          <a:prstGeom prst="rect">
            <a:avLst/>
          </a:prstGeom>
          <a:noFill/>
          <a:ln>
            <a:solidFill>
              <a:schemeClr val="tx1"/>
            </a:solidFill>
          </a:ln>
        </p:spPr>
        <p:txBody>
          <a:bodyPr wrap="square" rtlCol="0">
            <a:spAutoFit/>
          </a:bodyPr>
          <a:lstStyle/>
          <a:p>
            <a:pPr algn="ctr"/>
            <a:r>
              <a:rPr lang="en-GB" sz="1100" dirty="0">
                <a:latin typeface="Humanist521BT-Bold"/>
              </a:rPr>
              <a:t>Slaughterhouse case (lesions typical of TB found in the carcase of an animal sent for private commercial slaughter)</a:t>
            </a:r>
          </a:p>
        </p:txBody>
      </p:sp>
      <p:sp>
        <p:nvSpPr>
          <p:cNvPr id="72" name="Right Arrow 70">
            <a:extLst>
              <a:ext uri="{FF2B5EF4-FFF2-40B4-BE49-F238E27FC236}">
                <a16:creationId xmlns:a16="http://schemas.microsoft.com/office/drawing/2014/main" id="{14A11035-1688-47E9-88F5-DDBFF047C12C}"/>
              </a:ext>
            </a:extLst>
          </p:cNvPr>
          <p:cNvSpPr/>
          <p:nvPr/>
        </p:nvSpPr>
        <p:spPr>
          <a:xfrm>
            <a:off x="2306931" y="4592772"/>
            <a:ext cx="568073" cy="1771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9F96ECE5-EAA6-4E56-9FD8-BEF50A0A157E}"/>
              </a:ext>
            </a:extLst>
          </p:cNvPr>
          <p:cNvSpPr txBox="1"/>
          <p:nvPr/>
        </p:nvSpPr>
        <p:spPr>
          <a:xfrm>
            <a:off x="2978442" y="4208052"/>
            <a:ext cx="1327406" cy="769441"/>
          </a:xfrm>
          <a:prstGeom prst="rect">
            <a:avLst/>
          </a:prstGeom>
          <a:noFill/>
          <a:ln>
            <a:solidFill>
              <a:schemeClr val="tx1"/>
            </a:solidFill>
          </a:ln>
        </p:spPr>
        <p:txBody>
          <a:bodyPr wrap="square" rtlCol="0">
            <a:spAutoFit/>
          </a:bodyPr>
          <a:lstStyle/>
          <a:p>
            <a:pPr algn="ctr"/>
            <a:r>
              <a:rPr lang="en-GB" sz="1100" dirty="0">
                <a:latin typeface="Humanist521BT-Bold"/>
              </a:rPr>
              <a:t>Movement restrictions applied to the herd/flock of origin</a:t>
            </a:r>
          </a:p>
        </p:txBody>
      </p:sp>
      <p:sp>
        <p:nvSpPr>
          <p:cNvPr id="73" name="Right Arrow 34">
            <a:extLst>
              <a:ext uri="{FF2B5EF4-FFF2-40B4-BE49-F238E27FC236}">
                <a16:creationId xmlns:a16="http://schemas.microsoft.com/office/drawing/2014/main" id="{5126B305-DECC-48BF-9845-1DA075C7DE9C}"/>
              </a:ext>
            </a:extLst>
          </p:cNvPr>
          <p:cNvSpPr/>
          <p:nvPr/>
        </p:nvSpPr>
        <p:spPr>
          <a:xfrm>
            <a:off x="4538524" y="4488199"/>
            <a:ext cx="568073" cy="1771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TextBox 73">
            <a:extLst>
              <a:ext uri="{FF2B5EF4-FFF2-40B4-BE49-F238E27FC236}">
                <a16:creationId xmlns:a16="http://schemas.microsoft.com/office/drawing/2014/main" id="{92BA9D8C-23CD-4C4F-80B1-40BBED5758A6}"/>
              </a:ext>
            </a:extLst>
          </p:cNvPr>
          <p:cNvSpPr txBox="1"/>
          <p:nvPr/>
        </p:nvSpPr>
        <p:spPr>
          <a:xfrm>
            <a:off x="5278204" y="4022413"/>
            <a:ext cx="1265009" cy="769441"/>
          </a:xfrm>
          <a:prstGeom prst="rect">
            <a:avLst/>
          </a:prstGeom>
          <a:noFill/>
          <a:ln>
            <a:solidFill>
              <a:schemeClr val="tx1"/>
            </a:solidFill>
          </a:ln>
        </p:spPr>
        <p:txBody>
          <a:bodyPr wrap="square" rtlCol="0">
            <a:spAutoFit/>
          </a:bodyPr>
          <a:lstStyle/>
          <a:p>
            <a:pPr algn="ctr"/>
            <a:r>
              <a:rPr lang="en-GB" sz="1100" i="1" dirty="0">
                <a:latin typeface="Humanist521BT-Bold"/>
              </a:rPr>
              <a:t>M. bovis </a:t>
            </a:r>
            <a:r>
              <a:rPr lang="en-GB" sz="1100" dirty="0">
                <a:latin typeface="Humanist521BT-Bold"/>
              </a:rPr>
              <a:t>PCR test carried out on the tissue samples from the carcase </a:t>
            </a:r>
          </a:p>
        </p:txBody>
      </p:sp>
      <p:sp>
        <p:nvSpPr>
          <p:cNvPr id="75" name="Right Arrow 34">
            <a:extLst>
              <a:ext uri="{FF2B5EF4-FFF2-40B4-BE49-F238E27FC236}">
                <a16:creationId xmlns:a16="http://schemas.microsoft.com/office/drawing/2014/main" id="{E77BD28B-2E8B-4ABD-8736-66DD3505A3AA}"/>
              </a:ext>
            </a:extLst>
          </p:cNvPr>
          <p:cNvSpPr/>
          <p:nvPr/>
        </p:nvSpPr>
        <p:spPr>
          <a:xfrm rot="5400000">
            <a:off x="5567071" y="5053972"/>
            <a:ext cx="663192" cy="216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C090CEF7-E7BA-4004-B86D-85FCCED9AE13}"/>
              </a:ext>
            </a:extLst>
          </p:cNvPr>
          <p:cNvSpPr txBox="1"/>
          <p:nvPr/>
        </p:nvSpPr>
        <p:spPr>
          <a:xfrm>
            <a:off x="5308499" y="5553385"/>
            <a:ext cx="1265009" cy="430887"/>
          </a:xfrm>
          <a:prstGeom prst="rect">
            <a:avLst/>
          </a:prstGeom>
          <a:noFill/>
          <a:ln>
            <a:solidFill>
              <a:schemeClr val="tx1"/>
            </a:solidFill>
          </a:ln>
        </p:spPr>
        <p:txBody>
          <a:bodyPr wrap="square" rtlCol="0">
            <a:spAutoFit/>
          </a:bodyPr>
          <a:lstStyle/>
          <a:p>
            <a:pPr algn="ctr"/>
            <a:r>
              <a:rPr lang="en-GB" sz="1100" dirty="0">
                <a:latin typeface="Humanist521BT-Bold"/>
              </a:rPr>
              <a:t>PCR test result within </a:t>
            </a:r>
            <a:r>
              <a:rPr lang="en-GB" sz="1100" b="1" dirty="0">
                <a:latin typeface="Humanist521BT-Bold"/>
              </a:rPr>
              <a:t>3 weeks </a:t>
            </a:r>
          </a:p>
        </p:txBody>
      </p:sp>
      <p:sp>
        <p:nvSpPr>
          <p:cNvPr id="79" name="Right Arrow 34">
            <a:extLst>
              <a:ext uri="{FF2B5EF4-FFF2-40B4-BE49-F238E27FC236}">
                <a16:creationId xmlns:a16="http://schemas.microsoft.com/office/drawing/2014/main" id="{00E2B6D6-CA87-4508-A9C1-23A01E434204}"/>
              </a:ext>
            </a:extLst>
          </p:cNvPr>
          <p:cNvSpPr/>
          <p:nvPr/>
        </p:nvSpPr>
        <p:spPr>
          <a:xfrm rot="12549934">
            <a:off x="5016261" y="5575706"/>
            <a:ext cx="276976" cy="157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a:extLst>
              <a:ext uri="{FF2B5EF4-FFF2-40B4-BE49-F238E27FC236}">
                <a16:creationId xmlns:a16="http://schemas.microsoft.com/office/drawing/2014/main" id="{C54CFCE8-C3D5-44E6-9F48-78925D4C3E01}"/>
              </a:ext>
            </a:extLst>
          </p:cNvPr>
          <p:cNvSpPr txBox="1"/>
          <p:nvPr/>
        </p:nvSpPr>
        <p:spPr>
          <a:xfrm>
            <a:off x="3688013" y="5218116"/>
            <a:ext cx="1327405" cy="600164"/>
          </a:xfrm>
          <a:prstGeom prst="rect">
            <a:avLst/>
          </a:prstGeom>
          <a:noFill/>
          <a:ln>
            <a:solidFill>
              <a:schemeClr val="tx1"/>
            </a:solidFill>
          </a:ln>
        </p:spPr>
        <p:txBody>
          <a:bodyPr wrap="square" rtlCol="0">
            <a:spAutoFit/>
          </a:bodyPr>
          <a:lstStyle/>
          <a:p>
            <a:pPr algn="ctr"/>
            <a:r>
              <a:rPr lang="en-GB" sz="1100" b="1" dirty="0">
                <a:latin typeface="Humanist521BT-Bold"/>
              </a:rPr>
              <a:t>Negative</a:t>
            </a:r>
          </a:p>
          <a:p>
            <a:pPr algn="ctr"/>
            <a:r>
              <a:rPr lang="en-GB" sz="1100" dirty="0">
                <a:latin typeface="Humanist521BT-Bold"/>
              </a:rPr>
              <a:t>(+ check testing where required) </a:t>
            </a:r>
          </a:p>
        </p:txBody>
      </p:sp>
      <p:sp>
        <p:nvSpPr>
          <p:cNvPr id="83" name="TextBox 82">
            <a:extLst>
              <a:ext uri="{FF2B5EF4-FFF2-40B4-BE49-F238E27FC236}">
                <a16:creationId xmlns:a16="http://schemas.microsoft.com/office/drawing/2014/main" id="{EC2014D3-7EE6-4100-B720-643EB4B85BE0}"/>
              </a:ext>
            </a:extLst>
          </p:cNvPr>
          <p:cNvSpPr txBox="1"/>
          <p:nvPr/>
        </p:nvSpPr>
        <p:spPr>
          <a:xfrm>
            <a:off x="3211119" y="6273412"/>
            <a:ext cx="1327405" cy="261610"/>
          </a:xfrm>
          <a:prstGeom prst="rect">
            <a:avLst/>
          </a:prstGeom>
          <a:noFill/>
          <a:ln>
            <a:solidFill>
              <a:schemeClr val="tx1"/>
            </a:solidFill>
          </a:ln>
        </p:spPr>
        <p:txBody>
          <a:bodyPr wrap="square" rtlCol="0">
            <a:spAutoFit/>
          </a:bodyPr>
          <a:lstStyle/>
          <a:p>
            <a:pPr algn="ctr"/>
            <a:r>
              <a:rPr lang="en-GB" sz="1100" b="1" dirty="0">
                <a:latin typeface="Humanist521BT-Bold"/>
              </a:rPr>
              <a:t>Positive</a:t>
            </a:r>
          </a:p>
        </p:txBody>
      </p:sp>
      <p:sp>
        <p:nvSpPr>
          <p:cNvPr id="86" name="Right Arrow 34">
            <a:extLst>
              <a:ext uri="{FF2B5EF4-FFF2-40B4-BE49-F238E27FC236}">
                <a16:creationId xmlns:a16="http://schemas.microsoft.com/office/drawing/2014/main" id="{93BE0517-BF65-421A-B369-C5F34DC7E031}"/>
              </a:ext>
            </a:extLst>
          </p:cNvPr>
          <p:cNvSpPr/>
          <p:nvPr/>
        </p:nvSpPr>
        <p:spPr>
          <a:xfrm rot="3095236">
            <a:off x="3054667" y="5918130"/>
            <a:ext cx="543225" cy="148132"/>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Right Arrow 70">
            <a:extLst>
              <a:ext uri="{FF2B5EF4-FFF2-40B4-BE49-F238E27FC236}">
                <a16:creationId xmlns:a16="http://schemas.microsoft.com/office/drawing/2014/main" id="{B0A1D1D0-589F-4E94-890F-0B9F4960E131}"/>
              </a:ext>
            </a:extLst>
          </p:cNvPr>
          <p:cNvSpPr/>
          <p:nvPr/>
        </p:nvSpPr>
        <p:spPr>
          <a:xfrm rot="10800000">
            <a:off x="2374376" y="5152891"/>
            <a:ext cx="1208131" cy="1771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TextBox 87">
            <a:extLst>
              <a:ext uri="{FF2B5EF4-FFF2-40B4-BE49-F238E27FC236}">
                <a16:creationId xmlns:a16="http://schemas.microsoft.com/office/drawing/2014/main" id="{ED0EA006-8603-49FF-8290-F71E0D80B86A}"/>
              </a:ext>
            </a:extLst>
          </p:cNvPr>
          <p:cNvSpPr txBox="1"/>
          <p:nvPr/>
        </p:nvSpPr>
        <p:spPr>
          <a:xfrm>
            <a:off x="171449" y="5186680"/>
            <a:ext cx="2032045" cy="600164"/>
          </a:xfrm>
          <a:prstGeom prst="rect">
            <a:avLst/>
          </a:prstGeom>
          <a:noFill/>
          <a:ln>
            <a:solidFill>
              <a:schemeClr val="tx1"/>
            </a:solidFill>
          </a:ln>
        </p:spPr>
        <p:txBody>
          <a:bodyPr wrap="square" rtlCol="0">
            <a:spAutoFit/>
          </a:bodyPr>
          <a:lstStyle/>
          <a:p>
            <a:pPr algn="ctr"/>
            <a:r>
              <a:rPr lang="en-GB" sz="1100" dirty="0">
                <a:latin typeface="Humanist521BT-Bold"/>
              </a:rPr>
              <a:t>Lifting of movement restrictions sooner than if culture used to confirm or negate disease </a:t>
            </a:r>
          </a:p>
        </p:txBody>
      </p:sp>
      <p:sp>
        <p:nvSpPr>
          <p:cNvPr id="89" name="Right Arrow 70">
            <a:extLst>
              <a:ext uri="{FF2B5EF4-FFF2-40B4-BE49-F238E27FC236}">
                <a16:creationId xmlns:a16="http://schemas.microsoft.com/office/drawing/2014/main" id="{3579B863-DFAF-4102-A71C-C1C0E362810B}"/>
              </a:ext>
            </a:extLst>
          </p:cNvPr>
          <p:cNvSpPr/>
          <p:nvPr/>
        </p:nvSpPr>
        <p:spPr>
          <a:xfrm rot="10800000">
            <a:off x="2263423" y="5665808"/>
            <a:ext cx="568073" cy="17712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TextBox 89">
            <a:extLst>
              <a:ext uri="{FF2B5EF4-FFF2-40B4-BE49-F238E27FC236}">
                <a16:creationId xmlns:a16="http://schemas.microsoft.com/office/drawing/2014/main" id="{D8BAF09B-D698-4EF8-9390-9E5F1F24691D}"/>
              </a:ext>
            </a:extLst>
          </p:cNvPr>
          <p:cNvSpPr txBox="1"/>
          <p:nvPr/>
        </p:nvSpPr>
        <p:spPr>
          <a:xfrm>
            <a:off x="171450" y="5911837"/>
            <a:ext cx="2032045" cy="938719"/>
          </a:xfrm>
          <a:prstGeom prst="rect">
            <a:avLst/>
          </a:prstGeom>
          <a:noFill/>
          <a:ln>
            <a:solidFill>
              <a:schemeClr val="tx1"/>
            </a:solidFill>
          </a:ln>
        </p:spPr>
        <p:txBody>
          <a:bodyPr wrap="square" rtlCol="0">
            <a:spAutoFit/>
          </a:bodyPr>
          <a:lstStyle/>
          <a:p>
            <a:pPr algn="ctr"/>
            <a:r>
              <a:rPr lang="en-GB" sz="1100" dirty="0">
                <a:latin typeface="Humanist521BT-Bold"/>
              </a:rPr>
              <a:t>APHA can inform the keeper and their private vet quicker, so that further action can be taken as soon as possible to control TB in the affected herd/flock</a:t>
            </a:r>
          </a:p>
        </p:txBody>
      </p:sp>
      <p:sp>
        <p:nvSpPr>
          <p:cNvPr id="14" name="TextBox 13">
            <a:extLst>
              <a:ext uri="{FF2B5EF4-FFF2-40B4-BE49-F238E27FC236}">
                <a16:creationId xmlns:a16="http://schemas.microsoft.com/office/drawing/2014/main" id="{E94B0DD2-486E-4685-BDB2-FC2C4E8B0D53}"/>
              </a:ext>
            </a:extLst>
          </p:cNvPr>
          <p:cNvSpPr txBox="1"/>
          <p:nvPr/>
        </p:nvSpPr>
        <p:spPr>
          <a:xfrm>
            <a:off x="5297770" y="6220371"/>
            <a:ext cx="1275738" cy="600164"/>
          </a:xfrm>
          <a:prstGeom prst="rect">
            <a:avLst/>
          </a:prstGeom>
          <a:solidFill>
            <a:schemeClr val="accent2">
              <a:lumMod val="40000"/>
              <a:lumOff val="60000"/>
            </a:schemeClr>
          </a:solidFill>
          <a:ln w="19050">
            <a:solidFill>
              <a:schemeClr val="tx1"/>
            </a:solidFill>
          </a:ln>
        </p:spPr>
        <p:txBody>
          <a:bodyPr wrap="square" rtlCol="0">
            <a:spAutoFit/>
          </a:bodyPr>
          <a:lstStyle/>
          <a:p>
            <a:pPr algn="ctr"/>
            <a:r>
              <a:rPr lang="en-GB" sz="1100" dirty="0">
                <a:latin typeface="Humanist521BT-Bold"/>
              </a:rPr>
              <a:t>Previously 6-22 weeks to obtain a result using culture  </a:t>
            </a:r>
          </a:p>
        </p:txBody>
      </p:sp>
      <p:pic>
        <p:nvPicPr>
          <p:cNvPr id="21" name="Picture 20" descr="A group of cows stand in a field&#10;&#10;Description automatically generated with low confidence">
            <a:extLst>
              <a:ext uri="{FF2B5EF4-FFF2-40B4-BE49-F238E27FC236}">
                <a16:creationId xmlns:a16="http://schemas.microsoft.com/office/drawing/2014/main" id="{AFC89366-A0D6-479F-8351-2153225B7F0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29809" y="6974657"/>
            <a:ext cx="1937716" cy="1413108"/>
          </a:xfrm>
          <a:prstGeom prst="rect">
            <a:avLst/>
          </a:prstGeom>
        </p:spPr>
      </p:pic>
      <p:pic>
        <p:nvPicPr>
          <p:cNvPr id="1028" name="Picture 4">
            <a:extLst>
              <a:ext uri="{FF2B5EF4-FFF2-40B4-BE49-F238E27FC236}">
                <a16:creationId xmlns:a16="http://schemas.microsoft.com/office/drawing/2014/main" id="{CCB618D6-736D-430D-834A-7A0DC203271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929809" y="8393098"/>
            <a:ext cx="1914954" cy="1512902"/>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6F0C424-B578-7B0F-145F-4DB7970A9137}"/>
              </a:ext>
            </a:extLst>
          </p:cNvPr>
          <p:cNvSpPr txBox="1"/>
          <p:nvPr/>
        </p:nvSpPr>
        <p:spPr>
          <a:xfrm>
            <a:off x="2379752" y="5297670"/>
            <a:ext cx="1208131" cy="369332"/>
          </a:xfrm>
          <a:prstGeom prst="rect">
            <a:avLst/>
          </a:prstGeom>
          <a:noFill/>
        </p:spPr>
        <p:txBody>
          <a:bodyPr wrap="square" rtlCol="0">
            <a:spAutoFit/>
          </a:bodyPr>
          <a:lstStyle/>
          <a:p>
            <a:pPr algn="ctr"/>
            <a:r>
              <a:rPr lang="en-GB" sz="900" dirty="0">
                <a:solidFill>
                  <a:schemeClr val="accent1"/>
                </a:solidFill>
              </a:rPr>
              <a:t>Await culture result if sample from cattle</a:t>
            </a:r>
          </a:p>
        </p:txBody>
      </p:sp>
      <p:pic>
        <p:nvPicPr>
          <p:cNvPr id="15" name="Picture 14">
            <a:extLst>
              <a:ext uri="{FF2B5EF4-FFF2-40B4-BE49-F238E27FC236}">
                <a16:creationId xmlns:a16="http://schemas.microsoft.com/office/drawing/2014/main" id="{487141C1-8242-78EF-564C-E51FD6C8040F}"/>
              </a:ext>
            </a:extLst>
          </p:cNvPr>
          <p:cNvPicPr>
            <a:picLocks noChangeAspect="1"/>
          </p:cNvPicPr>
          <p:nvPr/>
        </p:nvPicPr>
        <p:blipFill>
          <a:blip r:embed="rId7"/>
          <a:stretch>
            <a:fillRect/>
          </a:stretch>
        </p:blipFill>
        <p:spPr>
          <a:xfrm>
            <a:off x="2222332" y="6274507"/>
            <a:ext cx="585267" cy="213378"/>
          </a:xfrm>
          <a:prstGeom prst="rect">
            <a:avLst/>
          </a:prstGeom>
        </p:spPr>
      </p:pic>
      <p:pic>
        <p:nvPicPr>
          <p:cNvPr id="16" name="Picture 15">
            <a:extLst>
              <a:ext uri="{FF2B5EF4-FFF2-40B4-BE49-F238E27FC236}">
                <a16:creationId xmlns:a16="http://schemas.microsoft.com/office/drawing/2014/main" id="{3D8889AA-F2B4-7BE8-1E80-E4F990F8B3D7}"/>
              </a:ext>
            </a:extLst>
          </p:cNvPr>
          <p:cNvPicPr>
            <a:picLocks noChangeAspect="1"/>
          </p:cNvPicPr>
          <p:nvPr/>
        </p:nvPicPr>
        <p:blipFill>
          <a:blip r:embed="rId7"/>
          <a:stretch>
            <a:fillRect/>
          </a:stretch>
        </p:blipFill>
        <p:spPr>
          <a:xfrm rot="19809862">
            <a:off x="4637241" y="6138887"/>
            <a:ext cx="585133" cy="213329"/>
          </a:xfrm>
          <a:prstGeom prst="rect">
            <a:avLst/>
          </a:prstGeom>
        </p:spPr>
      </p:pic>
      <p:sp>
        <p:nvSpPr>
          <p:cNvPr id="17" name="TextBox 16">
            <a:extLst>
              <a:ext uri="{FF2B5EF4-FFF2-40B4-BE49-F238E27FC236}">
                <a16:creationId xmlns:a16="http://schemas.microsoft.com/office/drawing/2014/main" id="{9467E5B9-4C7E-5D43-E619-37EC40648739}"/>
              </a:ext>
            </a:extLst>
          </p:cNvPr>
          <p:cNvSpPr txBox="1"/>
          <p:nvPr/>
        </p:nvSpPr>
        <p:spPr>
          <a:xfrm>
            <a:off x="3429000" y="5984272"/>
            <a:ext cx="1003801" cy="230832"/>
          </a:xfrm>
          <a:prstGeom prst="rect">
            <a:avLst/>
          </a:prstGeom>
          <a:noFill/>
        </p:spPr>
        <p:txBody>
          <a:bodyPr wrap="none" rtlCol="0">
            <a:spAutoFit/>
          </a:bodyPr>
          <a:lstStyle/>
          <a:p>
            <a:r>
              <a:rPr lang="en-GB" sz="900" dirty="0">
                <a:solidFill>
                  <a:srgbClr val="00B050"/>
                </a:solidFill>
              </a:rPr>
              <a:t>If culture positive</a:t>
            </a:r>
          </a:p>
        </p:txBody>
      </p:sp>
      <p:sp>
        <p:nvSpPr>
          <p:cNvPr id="18" name="TextBox 17">
            <a:extLst>
              <a:ext uri="{FF2B5EF4-FFF2-40B4-BE49-F238E27FC236}">
                <a16:creationId xmlns:a16="http://schemas.microsoft.com/office/drawing/2014/main" id="{B995EF88-5524-F2E4-B914-6332B72B656D}"/>
              </a:ext>
            </a:extLst>
          </p:cNvPr>
          <p:cNvSpPr txBox="1"/>
          <p:nvPr/>
        </p:nvSpPr>
        <p:spPr>
          <a:xfrm>
            <a:off x="2207318" y="5841742"/>
            <a:ext cx="1037463" cy="230832"/>
          </a:xfrm>
          <a:prstGeom prst="rect">
            <a:avLst/>
          </a:prstGeom>
          <a:noFill/>
        </p:spPr>
        <p:txBody>
          <a:bodyPr wrap="none" rtlCol="0">
            <a:spAutoFit/>
          </a:bodyPr>
          <a:lstStyle/>
          <a:p>
            <a:r>
              <a:rPr lang="en-GB" sz="900" dirty="0">
                <a:solidFill>
                  <a:srgbClr val="FF0000"/>
                </a:solidFill>
              </a:rPr>
              <a:t>If culture negative</a:t>
            </a:r>
          </a:p>
        </p:txBody>
      </p:sp>
    </p:spTree>
    <p:extLst>
      <p:ext uri="{BB962C8B-B14F-4D97-AF65-F5344CB8AC3E}">
        <p14:creationId xmlns:p14="http://schemas.microsoft.com/office/powerpoint/2010/main" val="4112004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a:off x="-85430" y="-111992"/>
            <a:ext cx="6999825" cy="1078476"/>
          </a:xfrm>
          <a:prstGeom prst="rect">
            <a:avLst/>
          </a:prstGeom>
          <a:ln>
            <a:noFill/>
          </a:ln>
          <a:effectLst>
            <a:softEdge rad="112500"/>
          </a:effectLst>
        </p:spPr>
      </p:pic>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60873" y="9063579"/>
            <a:ext cx="1462138" cy="754899"/>
          </a:xfrm>
          <a:prstGeom prst="rect">
            <a:avLst/>
          </a:prstGeom>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7936" y="9058936"/>
            <a:ext cx="937192" cy="808206"/>
          </a:xfrm>
          <a:prstGeom prst="rect">
            <a:avLst/>
          </a:prstGeom>
        </p:spPr>
      </p:pic>
      <p:pic>
        <p:nvPicPr>
          <p:cNvPr id="1026" name="Picture 2" descr="Home | GOV.WALES">
            <a:extLst>
              <a:ext uri="{FF2B5EF4-FFF2-40B4-BE49-F238E27FC236}">
                <a16:creationId xmlns:a16="http://schemas.microsoft.com/office/drawing/2014/main" id="{A59C434D-EDF7-4F9E-A3F2-AB6E8D972F9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93" y="9027271"/>
            <a:ext cx="1309688" cy="87153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e Scottish Government - gov.scot">
            <a:extLst>
              <a:ext uri="{FF2B5EF4-FFF2-40B4-BE49-F238E27FC236}">
                <a16:creationId xmlns:a16="http://schemas.microsoft.com/office/drawing/2014/main" id="{806E6845-0C59-44CF-8EF7-2B306AFC5AE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9664" y="9210046"/>
            <a:ext cx="2462215" cy="46196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1" name="Table 30">
            <a:extLst>
              <a:ext uri="{FF2B5EF4-FFF2-40B4-BE49-F238E27FC236}">
                <a16:creationId xmlns:a16="http://schemas.microsoft.com/office/drawing/2014/main" id="{DC805872-3750-438A-BD5F-C8E394980EEB}"/>
              </a:ext>
            </a:extLst>
          </p:cNvPr>
          <p:cNvGraphicFramePr>
            <a:graphicFrameLocks noGrp="1"/>
          </p:cNvGraphicFramePr>
          <p:nvPr>
            <p:extLst>
              <p:ext uri="{D42A27DB-BD31-4B8C-83A1-F6EECF244321}">
                <p14:modId xmlns:p14="http://schemas.microsoft.com/office/powerpoint/2010/main" val="1031236683"/>
              </p:ext>
            </p:extLst>
          </p:nvPr>
        </p:nvGraphicFramePr>
        <p:xfrm>
          <a:off x="20095" y="4461835"/>
          <a:ext cx="6847346" cy="4128926"/>
        </p:xfrm>
        <a:graphic>
          <a:graphicData uri="http://schemas.openxmlformats.org/drawingml/2006/table">
            <a:tbl>
              <a:tblPr firstRow="1" bandRow="1">
                <a:tableStyleId>{21E4AEA4-8DFA-4A89-87EB-49C32662AFE0}</a:tableStyleId>
              </a:tblPr>
              <a:tblGrid>
                <a:gridCol w="3423673">
                  <a:extLst>
                    <a:ext uri="{9D8B030D-6E8A-4147-A177-3AD203B41FA5}">
                      <a16:colId xmlns:a16="http://schemas.microsoft.com/office/drawing/2014/main" val="3361419770"/>
                    </a:ext>
                  </a:extLst>
                </a:gridCol>
                <a:gridCol w="3423673">
                  <a:extLst>
                    <a:ext uri="{9D8B030D-6E8A-4147-A177-3AD203B41FA5}">
                      <a16:colId xmlns:a16="http://schemas.microsoft.com/office/drawing/2014/main" val="3903952017"/>
                    </a:ext>
                  </a:extLst>
                </a:gridCol>
              </a:tblGrid>
              <a:tr h="334304">
                <a:tc>
                  <a:txBody>
                    <a:bodyPr/>
                    <a:lstStyle/>
                    <a:p>
                      <a:pPr algn="ctr"/>
                      <a:r>
                        <a:rPr lang="en-GB" sz="1300" dirty="0">
                          <a:solidFill>
                            <a:schemeClr val="tx1"/>
                          </a:solidFill>
                          <a:latin typeface="Humanist521BT-Bold"/>
                        </a:rPr>
                        <a:t>Benefits of the PCR test</a:t>
                      </a:r>
                    </a:p>
                  </a:txBody>
                  <a:tcPr>
                    <a:solidFill>
                      <a:schemeClr val="accent2">
                        <a:lumMod val="60000"/>
                        <a:lumOff val="40000"/>
                      </a:schemeClr>
                    </a:solidFill>
                  </a:tcPr>
                </a:tc>
                <a:tc>
                  <a:txBody>
                    <a:bodyPr/>
                    <a:lstStyle/>
                    <a:p>
                      <a:pPr algn="ctr"/>
                      <a:r>
                        <a:rPr lang="en-GB" sz="1300" baseline="0" dirty="0">
                          <a:solidFill>
                            <a:schemeClr val="tx1"/>
                          </a:solidFill>
                          <a:latin typeface="Humanist521BT-Bold"/>
                        </a:rPr>
                        <a:t>Limitations of the PCR test </a:t>
                      </a:r>
                      <a:endParaRPr lang="en-GB" sz="1300" dirty="0">
                        <a:solidFill>
                          <a:schemeClr val="tx1"/>
                        </a:solidFill>
                        <a:latin typeface="Humanist521BT-Bold"/>
                      </a:endParaRPr>
                    </a:p>
                  </a:txBody>
                  <a:tcPr>
                    <a:solidFill>
                      <a:schemeClr val="accent2">
                        <a:lumMod val="60000"/>
                        <a:lumOff val="40000"/>
                      </a:schemeClr>
                    </a:solidFill>
                  </a:tcPr>
                </a:tc>
                <a:extLst>
                  <a:ext uri="{0D108BD9-81ED-4DB2-BD59-A6C34878D82A}">
                    <a16:rowId xmlns:a16="http://schemas.microsoft.com/office/drawing/2014/main" val="3798199408"/>
                  </a:ext>
                </a:extLst>
              </a:tr>
              <a:tr h="1540528">
                <a:tc>
                  <a:txBody>
                    <a:bodyPr/>
                    <a:lstStyle/>
                    <a:p>
                      <a:r>
                        <a:rPr lang="en-GB" sz="1100" dirty="0">
                          <a:latin typeface="Humanist521BT-Bold"/>
                        </a:rPr>
                        <a:t>The current “gold standard” for bTB diagnostic testing from tissue samples is traditional microbiological culture which takes 6-22 weeks to obtain a result. PCR test results are typically reported to the keeper within three weeks. </a:t>
                      </a:r>
                    </a:p>
                  </a:txBody>
                  <a:tcPr/>
                </a:tc>
                <a:tc>
                  <a:txBody>
                    <a:bodyPr/>
                    <a:lstStyle/>
                    <a:p>
                      <a:r>
                        <a:rPr lang="en-GB" sz="1100" dirty="0">
                          <a:latin typeface="Humanist521BT-Bold"/>
                        </a:rPr>
                        <a:t>Whole genome sequencing (WGS) can’t be used directly on the PCR product as it requires DNA obtained from a pure microbial culture. This means that APHA can’t rely exclusively on the PCR test for case management and epidemiological analyses of TB breakdowns. To allow full investigation of the breakdown and identify the probable source of infection, subsequent culture is carried out on PCR test positive samples to allow WGS to be performed. </a:t>
                      </a:r>
                    </a:p>
                  </a:txBody>
                  <a:tcPr/>
                </a:tc>
                <a:extLst>
                  <a:ext uri="{0D108BD9-81ED-4DB2-BD59-A6C34878D82A}">
                    <a16:rowId xmlns:a16="http://schemas.microsoft.com/office/drawing/2014/main" val="429748129"/>
                  </a:ext>
                </a:extLst>
              </a:tr>
              <a:tr h="1217751">
                <a:tc>
                  <a:txBody>
                    <a:bodyPr/>
                    <a:lstStyle/>
                    <a:p>
                      <a:r>
                        <a:rPr lang="en-GB" sz="1100" dirty="0">
                          <a:latin typeface="Humanist521BT-Bold"/>
                        </a:rPr>
                        <a:t>Instead of relying on culture results for confirmation or negation of </a:t>
                      </a:r>
                      <a:r>
                        <a:rPr lang="en-GB" sz="1100" i="1" dirty="0">
                          <a:latin typeface="Humanist521BT-Bold"/>
                        </a:rPr>
                        <a:t>M. bovis </a:t>
                      </a:r>
                      <a:r>
                        <a:rPr lang="en-GB" sz="1100" dirty="0">
                          <a:latin typeface="Humanist521BT-Bold"/>
                        </a:rPr>
                        <a:t>infection, PCR testing is now carried out on tissue samples taken from bovine and non-bovine  slaughterhouse cases. If negative, herd movement restrictions can be lifted sooner without having to wait for culture results. In Wales, a clear herd test may be required before restrictions can </a:t>
                      </a:r>
                      <a:r>
                        <a:rPr lang="en-GB" sz="1100">
                          <a:latin typeface="Humanist521BT-Bold"/>
                        </a:rPr>
                        <a:t>be revoked.</a:t>
                      </a:r>
                      <a:endParaRPr lang="en-GB" sz="1100" dirty="0">
                        <a:latin typeface="Humanist521BT-Bold"/>
                      </a:endParaRPr>
                    </a:p>
                  </a:txBody>
                  <a:tcPr/>
                </a:tc>
                <a:tc>
                  <a:txBody>
                    <a:bodyPr/>
                    <a:lstStyle/>
                    <a:p>
                      <a:endParaRPr lang="en-GB" sz="1100" dirty="0">
                        <a:latin typeface="Humanist521BT-Bold"/>
                      </a:endParaRPr>
                    </a:p>
                  </a:txBody>
                  <a:tcPr/>
                </a:tc>
                <a:extLst>
                  <a:ext uri="{0D108BD9-81ED-4DB2-BD59-A6C34878D82A}">
                    <a16:rowId xmlns:a16="http://schemas.microsoft.com/office/drawing/2014/main" val="1954893057"/>
                  </a:ext>
                </a:extLst>
              </a:tr>
              <a:tr h="98917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latin typeface="Humanist521BT-Bold"/>
                        </a:rPr>
                        <a:t>The PCR test is cheaper to run per sample than microbiological culture. The process is semi-automated and exploits laboratory robotics to facilitate high throughput, whilst also minimising contamination and maximising traceability of samples.</a:t>
                      </a:r>
                    </a:p>
                  </a:txBody>
                  <a:tcPr/>
                </a:tc>
                <a:tc>
                  <a:txBody>
                    <a:bodyPr/>
                    <a:lstStyle/>
                    <a:p>
                      <a:endParaRPr lang="en-GB" sz="1100" dirty="0">
                        <a:latin typeface="Humanist521BT-Bold"/>
                      </a:endParaRPr>
                    </a:p>
                  </a:txBody>
                  <a:tcPr/>
                </a:tc>
                <a:extLst>
                  <a:ext uri="{0D108BD9-81ED-4DB2-BD59-A6C34878D82A}">
                    <a16:rowId xmlns:a16="http://schemas.microsoft.com/office/drawing/2014/main" val="1120386636"/>
                  </a:ext>
                </a:extLst>
              </a:tr>
            </a:tbl>
          </a:graphicData>
        </a:graphic>
      </p:graphicFrame>
      <p:sp>
        <p:nvSpPr>
          <p:cNvPr id="32" name="TextBox 31">
            <a:extLst>
              <a:ext uri="{FF2B5EF4-FFF2-40B4-BE49-F238E27FC236}">
                <a16:creationId xmlns:a16="http://schemas.microsoft.com/office/drawing/2014/main" id="{1990821F-68A9-49B6-A178-4590F6307274}"/>
              </a:ext>
            </a:extLst>
          </p:cNvPr>
          <p:cNvSpPr txBox="1"/>
          <p:nvPr/>
        </p:nvSpPr>
        <p:spPr>
          <a:xfrm>
            <a:off x="5923203" y="8650433"/>
            <a:ext cx="924813" cy="261610"/>
          </a:xfrm>
          <a:prstGeom prst="rect">
            <a:avLst/>
          </a:prstGeom>
          <a:noFill/>
        </p:spPr>
        <p:txBody>
          <a:bodyPr wrap="square" rtlCol="0">
            <a:spAutoFit/>
          </a:bodyPr>
          <a:lstStyle/>
          <a:p>
            <a:pPr algn="ctr"/>
            <a:r>
              <a:rPr lang="en-GB" sz="1100" b="1" dirty="0">
                <a:latin typeface="Humanist521BT-Bold"/>
              </a:rPr>
              <a:t>April 2022</a:t>
            </a:r>
          </a:p>
        </p:txBody>
      </p:sp>
      <p:sp>
        <p:nvSpPr>
          <p:cNvPr id="36" name="Rectangle 35">
            <a:extLst>
              <a:ext uri="{FF2B5EF4-FFF2-40B4-BE49-F238E27FC236}">
                <a16:creationId xmlns:a16="http://schemas.microsoft.com/office/drawing/2014/main" id="{1A547D1A-9F6D-47F3-B5E0-2964605A5179}"/>
              </a:ext>
            </a:extLst>
          </p:cNvPr>
          <p:cNvSpPr/>
          <p:nvPr/>
        </p:nvSpPr>
        <p:spPr>
          <a:xfrm>
            <a:off x="1213" y="839364"/>
            <a:ext cx="6866228" cy="86428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AB113CEC-1735-4EFD-9A45-FEEED025D104}"/>
              </a:ext>
            </a:extLst>
          </p:cNvPr>
          <p:cNvSpPr/>
          <p:nvPr/>
        </p:nvSpPr>
        <p:spPr>
          <a:xfrm>
            <a:off x="0" y="857984"/>
            <a:ext cx="6742236" cy="815608"/>
          </a:xfrm>
          <a:prstGeom prst="rect">
            <a:avLst/>
          </a:prstGeom>
        </p:spPr>
        <p:txBody>
          <a:bodyPr wrap="square">
            <a:spAutoFit/>
          </a:bodyPr>
          <a:lstStyle/>
          <a:p>
            <a:pPr>
              <a:spcBef>
                <a:spcPts val="565"/>
              </a:spcBef>
              <a:spcAft>
                <a:spcPts val="565"/>
              </a:spcAft>
            </a:pPr>
            <a:r>
              <a:rPr lang="en-GB" sz="1300" b="1" dirty="0">
                <a:solidFill>
                  <a:srgbClr val="000000"/>
                </a:solidFill>
                <a:effectLst/>
                <a:latin typeface="Humanist521BT-Bold"/>
                <a:ea typeface="Calibri" panose="020F0502020204030204" pitchFamily="34" charset="0"/>
                <a:cs typeface="Humanist521BT-Bold"/>
              </a:rPr>
              <a:t>What is </a:t>
            </a:r>
            <a:r>
              <a:rPr lang="en-GB" sz="1300" b="1" dirty="0">
                <a:solidFill>
                  <a:srgbClr val="000000"/>
                </a:solidFill>
                <a:latin typeface="Humanist521BT-Bold"/>
                <a:ea typeface="Calibri" panose="020F0502020204030204" pitchFamily="34" charset="0"/>
                <a:cs typeface="Humanist521BT-Bold"/>
              </a:rPr>
              <a:t>PCR</a:t>
            </a:r>
            <a:r>
              <a:rPr lang="en-GB" sz="1300" b="1" dirty="0">
                <a:solidFill>
                  <a:srgbClr val="000000"/>
                </a:solidFill>
                <a:effectLst/>
                <a:latin typeface="Humanist521BT-Bold"/>
                <a:ea typeface="Calibri" panose="020F0502020204030204" pitchFamily="34" charset="0"/>
                <a:cs typeface="Humanist521BT-Bold"/>
              </a:rPr>
              <a:t>?</a:t>
            </a:r>
            <a:br>
              <a:rPr lang="en-GB" sz="1400" b="1" dirty="0">
                <a:solidFill>
                  <a:srgbClr val="000000"/>
                </a:solidFill>
                <a:latin typeface="Humanist521BT-Bold"/>
                <a:ea typeface="Calibri" panose="020F0502020204030204" pitchFamily="34" charset="0"/>
                <a:cs typeface="Humanist521BT-Bold"/>
              </a:rPr>
            </a:br>
            <a:r>
              <a:rPr lang="en-GB" sz="1100" dirty="0">
                <a:latin typeface="Humanist521BT-Bold"/>
                <a:ea typeface="Calibri" panose="020F0502020204030204" pitchFamily="34" charset="0"/>
                <a:cs typeface="Humanist521BT-Bold"/>
              </a:rPr>
              <a:t>Polymerase chain reaction (PCR) is a molecular-based laboratory technique. It involves detecting small amounts of the genetic material (DNA) contained within all living organisms, by making millions of copies of a specific sequence of the target DNA, a process called amplification.</a:t>
            </a:r>
          </a:p>
        </p:txBody>
      </p:sp>
      <p:sp>
        <p:nvSpPr>
          <p:cNvPr id="38" name="TextBox 37">
            <a:extLst>
              <a:ext uri="{FF2B5EF4-FFF2-40B4-BE49-F238E27FC236}">
                <a16:creationId xmlns:a16="http://schemas.microsoft.com/office/drawing/2014/main" id="{15571520-12E7-47B4-8BB5-78AF69A80721}"/>
              </a:ext>
            </a:extLst>
          </p:cNvPr>
          <p:cNvSpPr txBox="1"/>
          <p:nvPr/>
        </p:nvSpPr>
        <p:spPr>
          <a:xfrm>
            <a:off x="-19052" y="3089477"/>
            <a:ext cx="6867068" cy="600164"/>
          </a:xfrm>
          <a:prstGeom prst="rect">
            <a:avLst/>
          </a:prstGeom>
          <a:noFill/>
        </p:spPr>
        <p:txBody>
          <a:bodyPr wrap="square" rtlCol="0">
            <a:spAutoFit/>
          </a:bodyPr>
          <a:lstStyle/>
          <a:p>
            <a:r>
              <a:rPr lang="en-GB" sz="1100" dirty="0">
                <a:latin typeface="Humanist521BT-Bold"/>
              </a:rPr>
              <a:t>Each </a:t>
            </a:r>
            <a:r>
              <a:rPr lang="en-GB" sz="1100" i="1" dirty="0">
                <a:latin typeface="Humanist521BT-Bold"/>
              </a:rPr>
              <a:t>M. bovis </a:t>
            </a:r>
            <a:r>
              <a:rPr lang="en-GB" sz="1100" dirty="0">
                <a:latin typeface="Humanist521BT-Bold"/>
              </a:rPr>
              <a:t>bacterium contains unique DNA which carries the genetic instructions for its development, function, growth and reproduction. PCR can identify tiny amounts of the DNA present within these bacteria and </a:t>
            </a:r>
            <a:r>
              <a:rPr lang="en-GB" sz="1100" b="1" dirty="0">
                <a:latin typeface="Humanist521BT-Bold"/>
              </a:rPr>
              <a:t>amplify</a:t>
            </a:r>
            <a:r>
              <a:rPr lang="en-GB" sz="1100" dirty="0">
                <a:latin typeface="Humanist521BT-Bold"/>
              </a:rPr>
              <a:t> it to produce a quantity which is then detectable. </a:t>
            </a:r>
          </a:p>
        </p:txBody>
      </p:sp>
      <p:sp>
        <p:nvSpPr>
          <p:cNvPr id="39" name="Oval 38">
            <a:extLst>
              <a:ext uri="{FF2B5EF4-FFF2-40B4-BE49-F238E27FC236}">
                <a16:creationId xmlns:a16="http://schemas.microsoft.com/office/drawing/2014/main" id="{483FB300-BC0D-456F-A8C6-13D4F40D21C2}"/>
              </a:ext>
            </a:extLst>
          </p:cNvPr>
          <p:cNvSpPr/>
          <p:nvPr/>
        </p:nvSpPr>
        <p:spPr>
          <a:xfrm>
            <a:off x="554525" y="2276203"/>
            <a:ext cx="364406" cy="397423"/>
          </a:xfrm>
          <a:prstGeom prst="ellipse">
            <a:avLst/>
          </a:prstGeom>
          <a:gradFill flip="none" rotWithShape="1">
            <a:gsLst>
              <a:gs pos="0">
                <a:schemeClr val="accent4">
                  <a:lumMod val="75000"/>
                </a:schemeClr>
              </a:gs>
              <a:gs pos="5000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ight Arrow 70">
            <a:extLst>
              <a:ext uri="{FF2B5EF4-FFF2-40B4-BE49-F238E27FC236}">
                <a16:creationId xmlns:a16="http://schemas.microsoft.com/office/drawing/2014/main" id="{391D2D5F-B8C3-46FE-9523-4A176EB2333D}"/>
              </a:ext>
            </a:extLst>
          </p:cNvPr>
          <p:cNvSpPr/>
          <p:nvPr/>
        </p:nvSpPr>
        <p:spPr>
          <a:xfrm>
            <a:off x="1246669" y="2396778"/>
            <a:ext cx="568073" cy="1771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1" name="Picture 40">
            <a:extLst>
              <a:ext uri="{FF2B5EF4-FFF2-40B4-BE49-F238E27FC236}">
                <a16:creationId xmlns:a16="http://schemas.microsoft.com/office/drawing/2014/main" id="{082A524D-E879-4DD1-A594-28732E6B4409}"/>
              </a:ext>
            </a:extLst>
          </p:cNvPr>
          <p:cNvPicPr>
            <a:picLocks noChangeAspect="1"/>
          </p:cNvPicPr>
          <p:nvPr/>
        </p:nvPicPr>
        <p:blipFill rotWithShape="1">
          <a:blip r:embed="rId7">
            <a:duotone>
              <a:schemeClr val="accent6">
                <a:shade val="45000"/>
                <a:satMod val="135000"/>
              </a:schemeClr>
              <a:prstClr val="white"/>
            </a:duotone>
          </a:blip>
          <a:srcRect t="25145" b="26995"/>
          <a:stretch/>
        </p:blipFill>
        <p:spPr>
          <a:xfrm rot="20433352">
            <a:off x="2148196" y="2173182"/>
            <a:ext cx="380860" cy="666128"/>
          </a:xfrm>
          <a:prstGeom prst="rect">
            <a:avLst/>
          </a:prstGeom>
        </p:spPr>
      </p:pic>
      <p:sp>
        <p:nvSpPr>
          <p:cNvPr id="42" name="Right Arrow 34">
            <a:extLst>
              <a:ext uri="{FF2B5EF4-FFF2-40B4-BE49-F238E27FC236}">
                <a16:creationId xmlns:a16="http://schemas.microsoft.com/office/drawing/2014/main" id="{AA3956BF-9649-40C2-87EF-65BAD1608261}"/>
              </a:ext>
            </a:extLst>
          </p:cNvPr>
          <p:cNvSpPr/>
          <p:nvPr/>
        </p:nvSpPr>
        <p:spPr>
          <a:xfrm>
            <a:off x="2856611" y="2417681"/>
            <a:ext cx="568073" cy="1771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a:extLst>
              <a:ext uri="{FF2B5EF4-FFF2-40B4-BE49-F238E27FC236}">
                <a16:creationId xmlns:a16="http://schemas.microsoft.com/office/drawing/2014/main" id="{164B7830-CD9F-45E5-988A-88277FB8EC27}"/>
              </a:ext>
            </a:extLst>
          </p:cNvPr>
          <p:cNvSpPr txBox="1"/>
          <p:nvPr/>
        </p:nvSpPr>
        <p:spPr>
          <a:xfrm>
            <a:off x="1679993" y="1765447"/>
            <a:ext cx="1023897" cy="369332"/>
          </a:xfrm>
          <a:prstGeom prst="rect">
            <a:avLst/>
          </a:prstGeom>
          <a:noFill/>
        </p:spPr>
        <p:txBody>
          <a:bodyPr wrap="square" rtlCol="0">
            <a:spAutoFit/>
          </a:bodyPr>
          <a:lstStyle/>
          <a:p>
            <a:pPr algn="ctr"/>
            <a:r>
              <a:rPr lang="en-GB" sz="900" dirty="0">
                <a:latin typeface="Humanist521BT-Bold"/>
              </a:rPr>
              <a:t>Target DNA extracted </a:t>
            </a:r>
          </a:p>
        </p:txBody>
      </p:sp>
      <p:sp>
        <p:nvSpPr>
          <p:cNvPr id="44" name="TextBox 43">
            <a:extLst>
              <a:ext uri="{FF2B5EF4-FFF2-40B4-BE49-F238E27FC236}">
                <a16:creationId xmlns:a16="http://schemas.microsoft.com/office/drawing/2014/main" id="{A1E115CF-0A7B-43BA-A5F7-076A6B7B648D}"/>
              </a:ext>
            </a:extLst>
          </p:cNvPr>
          <p:cNvSpPr txBox="1"/>
          <p:nvPr/>
        </p:nvSpPr>
        <p:spPr>
          <a:xfrm>
            <a:off x="26644" y="1788418"/>
            <a:ext cx="1420168" cy="369332"/>
          </a:xfrm>
          <a:prstGeom prst="rect">
            <a:avLst/>
          </a:prstGeom>
          <a:noFill/>
        </p:spPr>
        <p:txBody>
          <a:bodyPr wrap="square" rtlCol="0">
            <a:spAutoFit/>
          </a:bodyPr>
          <a:lstStyle/>
          <a:p>
            <a:pPr algn="ctr"/>
            <a:r>
              <a:rPr lang="en-GB" sz="900" dirty="0">
                <a:latin typeface="Humanist521BT-Bold"/>
              </a:rPr>
              <a:t>Tissue sample taken at post-mortem inspection  </a:t>
            </a:r>
          </a:p>
        </p:txBody>
      </p:sp>
      <p:pic>
        <p:nvPicPr>
          <p:cNvPr id="45" name="Picture 44">
            <a:extLst>
              <a:ext uri="{FF2B5EF4-FFF2-40B4-BE49-F238E27FC236}">
                <a16:creationId xmlns:a16="http://schemas.microsoft.com/office/drawing/2014/main" id="{505CC0E7-83EA-447E-98CD-06DDC274DAA0}"/>
              </a:ext>
            </a:extLst>
          </p:cNvPr>
          <p:cNvPicPr>
            <a:picLocks noChangeAspect="1"/>
          </p:cNvPicPr>
          <p:nvPr/>
        </p:nvPicPr>
        <p:blipFill>
          <a:blip r:embed="rId8"/>
          <a:stretch>
            <a:fillRect/>
          </a:stretch>
        </p:blipFill>
        <p:spPr>
          <a:xfrm>
            <a:off x="3816977" y="2232170"/>
            <a:ext cx="536301" cy="585936"/>
          </a:xfrm>
          <a:prstGeom prst="rect">
            <a:avLst/>
          </a:prstGeom>
        </p:spPr>
      </p:pic>
      <p:sp>
        <p:nvSpPr>
          <p:cNvPr id="46" name="Rectangle 45">
            <a:extLst>
              <a:ext uri="{FF2B5EF4-FFF2-40B4-BE49-F238E27FC236}">
                <a16:creationId xmlns:a16="http://schemas.microsoft.com/office/drawing/2014/main" id="{B2C907A2-A2B3-4173-8435-51A39C6834E9}"/>
              </a:ext>
            </a:extLst>
          </p:cNvPr>
          <p:cNvSpPr/>
          <p:nvPr/>
        </p:nvSpPr>
        <p:spPr>
          <a:xfrm>
            <a:off x="3414482" y="1765447"/>
            <a:ext cx="1246418" cy="369332"/>
          </a:xfrm>
          <a:prstGeom prst="rect">
            <a:avLst/>
          </a:prstGeom>
        </p:spPr>
        <p:txBody>
          <a:bodyPr wrap="square">
            <a:spAutoFit/>
          </a:bodyPr>
          <a:lstStyle/>
          <a:p>
            <a:pPr algn="ctr">
              <a:spcBef>
                <a:spcPts val="565"/>
              </a:spcBef>
              <a:spcAft>
                <a:spcPts val="565"/>
              </a:spcAft>
            </a:pPr>
            <a:r>
              <a:rPr lang="en-GB" sz="900" dirty="0">
                <a:solidFill>
                  <a:srgbClr val="000000"/>
                </a:solidFill>
                <a:latin typeface="Humanist521BT-Bold"/>
                <a:ea typeface="Calibri" panose="020F0502020204030204" pitchFamily="34" charset="0"/>
                <a:cs typeface="Humanist521BT-Bold"/>
              </a:rPr>
              <a:t>Amplification using a PCR machine</a:t>
            </a:r>
          </a:p>
        </p:txBody>
      </p:sp>
      <p:sp>
        <p:nvSpPr>
          <p:cNvPr id="47" name="Right Arrow 34">
            <a:extLst>
              <a:ext uri="{FF2B5EF4-FFF2-40B4-BE49-F238E27FC236}">
                <a16:creationId xmlns:a16="http://schemas.microsoft.com/office/drawing/2014/main" id="{25FF69D0-BE07-4A75-B2B6-DB108C8AFBF0}"/>
              </a:ext>
            </a:extLst>
          </p:cNvPr>
          <p:cNvSpPr/>
          <p:nvPr/>
        </p:nvSpPr>
        <p:spPr>
          <a:xfrm>
            <a:off x="4745571" y="2417680"/>
            <a:ext cx="568073" cy="1771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8" name="Group 47">
            <a:extLst>
              <a:ext uri="{FF2B5EF4-FFF2-40B4-BE49-F238E27FC236}">
                <a16:creationId xmlns:a16="http://schemas.microsoft.com/office/drawing/2014/main" id="{759E370F-9D25-4727-951E-240F7C142178}"/>
              </a:ext>
            </a:extLst>
          </p:cNvPr>
          <p:cNvGrpSpPr/>
          <p:nvPr/>
        </p:nvGrpSpPr>
        <p:grpSpPr>
          <a:xfrm>
            <a:off x="5679968" y="2192176"/>
            <a:ext cx="656787" cy="763462"/>
            <a:chOff x="4499822" y="2363611"/>
            <a:chExt cx="1074384" cy="950662"/>
          </a:xfrm>
        </p:grpSpPr>
        <p:pic>
          <p:nvPicPr>
            <p:cNvPr id="49" name="Picture 48">
              <a:extLst>
                <a:ext uri="{FF2B5EF4-FFF2-40B4-BE49-F238E27FC236}">
                  <a16:creationId xmlns:a16="http://schemas.microsoft.com/office/drawing/2014/main" id="{4633454F-4BAF-41D2-92FE-FCBF3907BA2A}"/>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20433352">
              <a:off x="4745626" y="2363611"/>
              <a:ext cx="218656" cy="361769"/>
            </a:xfrm>
            <a:prstGeom prst="rect">
              <a:avLst/>
            </a:prstGeom>
          </p:spPr>
        </p:pic>
        <p:pic>
          <p:nvPicPr>
            <p:cNvPr id="50" name="Picture 49">
              <a:extLst>
                <a:ext uri="{FF2B5EF4-FFF2-40B4-BE49-F238E27FC236}">
                  <a16:creationId xmlns:a16="http://schemas.microsoft.com/office/drawing/2014/main" id="{65FBDD46-0B51-4F72-A963-94BD1E9BEA0F}"/>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681845">
              <a:off x="5027370" y="2364753"/>
              <a:ext cx="218656" cy="384501"/>
            </a:xfrm>
            <a:prstGeom prst="rect">
              <a:avLst/>
            </a:prstGeom>
          </p:spPr>
        </p:pic>
        <p:pic>
          <p:nvPicPr>
            <p:cNvPr id="51" name="Picture 50">
              <a:extLst>
                <a:ext uri="{FF2B5EF4-FFF2-40B4-BE49-F238E27FC236}">
                  <a16:creationId xmlns:a16="http://schemas.microsoft.com/office/drawing/2014/main" id="{7F5C76CF-CC1C-4162-912E-B586156F76A8}"/>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17881259">
              <a:off x="4749952" y="2687595"/>
              <a:ext cx="218656" cy="384501"/>
            </a:xfrm>
            <a:prstGeom prst="rect">
              <a:avLst/>
            </a:prstGeom>
          </p:spPr>
        </p:pic>
        <p:pic>
          <p:nvPicPr>
            <p:cNvPr id="52" name="Picture 51">
              <a:extLst>
                <a:ext uri="{FF2B5EF4-FFF2-40B4-BE49-F238E27FC236}">
                  <a16:creationId xmlns:a16="http://schemas.microsoft.com/office/drawing/2014/main" id="{D9CC32D2-46D1-489D-AD2F-B743F96E608D}"/>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17881259">
              <a:off x="5272628" y="2738300"/>
              <a:ext cx="218656" cy="384501"/>
            </a:xfrm>
            <a:prstGeom prst="rect">
              <a:avLst/>
            </a:prstGeom>
          </p:spPr>
        </p:pic>
        <p:pic>
          <p:nvPicPr>
            <p:cNvPr id="53" name="Picture 52">
              <a:extLst>
                <a:ext uri="{FF2B5EF4-FFF2-40B4-BE49-F238E27FC236}">
                  <a16:creationId xmlns:a16="http://schemas.microsoft.com/office/drawing/2014/main" id="{CFE80B60-1F81-42D2-957A-2E7AE066C08B}"/>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905488">
              <a:off x="4499822" y="2432527"/>
              <a:ext cx="218656" cy="361769"/>
            </a:xfrm>
            <a:prstGeom prst="rect">
              <a:avLst/>
            </a:prstGeom>
          </p:spPr>
        </p:pic>
        <p:pic>
          <p:nvPicPr>
            <p:cNvPr id="54" name="Picture 53">
              <a:extLst>
                <a:ext uri="{FF2B5EF4-FFF2-40B4-BE49-F238E27FC236}">
                  <a16:creationId xmlns:a16="http://schemas.microsoft.com/office/drawing/2014/main" id="{DC3B80B5-8904-4129-9B1C-24A39A1B63A8}"/>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2753981">
              <a:off x="4830500" y="2394737"/>
              <a:ext cx="218656" cy="384501"/>
            </a:xfrm>
            <a:prstGeom prst="rect">
              <a:avLst/>
            </a:prstGeom>
          </p:spPr>
        </p:pic>
        <p:pic>
          <p:nvPicPr>
            <p:cNvPr id="55" name="Picture 54">
              <a:extLst>
                <a:ext uri="{FF2B5EF4-FFF2-40B4-BE49-F238E27FC236}">
                  <a16:creationId xmlns:a16="http://schemas.microsoft.com/office/drawing/2014/main" id="{4FAB3554-D227-4CE6-A4ED-800352408A82}"/>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19953395">
              <a:off x="4621488" y="2835532"/>
              <a:ext cx="218656" cy="384501"/>
            </a:xfrm>
            <a:prstGeom prst="rect">
              <a:avLst/>
            </a:prstGeom>
          </p:spPr>
        </p:pic>
        <p:pic>
          <p:nvPicPr>
            <p:cNvPr id="56" name="Picture 55">
              <a:extLst>
                <a:ext uri="{FF2B5EF4-FFF2-40B4-BE49-F238E27FC236}">
                  <a16:creationId xmlns:a16="http://schemas.microsoft.com/office/drawing/2014/main" id="{68287676-E8C5-4944-8B71-2B05A7CA422E}"/>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19953395">
              <a:off x="5041984" y="2737905"/>
              <a:ext cx="218656" cy="384501"/>
            </a:xfrm>
            <a:prstGeom prst="rect">
              <a:avLst/>
            </a:prstGeom>
          </p:spPr>
        </p:pic>
        <p:pic>
          <p:nvPicPr>
            <p:cNvPr id="57" name="Picture 56">
              <a:extLst>
                <a:ext uri="{FF2B5EF4-FFF2-40B4-BE49-F238E27FC236}">
                  <a16:creationId xmlns:a16="http://schemas.microsoft.com/office/drawing/2014/main" id="{93AE6EB5-D87C-4B39-95DD-4C4BF1E3267B}"/>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9315982">
              <a:off x="5263494" y="2532253"/>
              <a:ext cx="218656" cy="361769"/>
            </a:xfrm>
            <a:prstGeom prst="rect">
              <a:avLst/>
            </a:prstGeom>
          </p:spPr>
        </p:pic>
        <p:pic>
          <p:nvPicPr>
            <p:cNvPr id="58" name="Picture 57">
              <a:extLst>
                <a:ext uri="{FF2B5EF4-FFF2-40B4-BE49-F238E27FC236}">
                  <a16:creationId xmlns:a16="http://schemas.microsoft.com/office/drawing/2014/main" id="{7907CFAF-873D-4F4A-AD93-572B097E050C}"/>
                </a:ext>
              </a:extLst>
            </p:cNvPr>
            <p:cNvPicPr>
              <a:picLocks noChangeAspect="1"/>
            </p:cNvPicPr>
            <p:nvPr/>
          </p:nvPicPr>
          <p:blipFill rotWithShape="1">
            <a:blip r:embed="rId7">
              <a:clrChange>
                <a:clrFrom>
                  <a:srgbClr val="FFFFFF"/>
                </a:clrFrom>
                <a:clrTo>
                  <a:srgbClr val="FFFFFF">
                    <a:alpha val="0"/>
                  </a:srgbClr>
                </a:clrTo>
              </a:clrChange>
              <a:duotone>
                <a:schemeClr val="accent6">
                  <a:shade val="45000"/>
                  <a:satMod val="135000"/>
                </a:schemeClr>
                <a:prstClr val="white"/>
              </a:duotone>
            </a:blip>
            <a:srcRect t="25145" b="26995"/>
            <a:stretch/>
          </p:blipFill>
          <p:spPr>
            <a:xfrm rot="19953395">
              <a:off x="4918322" y="2929772"/>
              <a:ext cx="218656" cy="384501"/>
            </a:xfrm>
            <a:prstGeom prst="rect">
              <a:avLst/>
            </a:prstGeom>
          </p:spPr>
        </p:pic>
      </p:grpSp>
      <p:sp>
        <p:nvSpPr>
          <p:cNvPr id="59" name="TextBox 58">
            <a:extLst>
              <a:ext uri="{FF2B5EF4-FFF2-40B4-BE49-F238E27FC236}">
                <a16:creationId xmlns:a16="http://schemas.microsoft.com/office/drawing/2014/main" id="{F1355082-9BDF-4D73-9658-06235B24CBEF}"/>
              </a:ext>
            </a:extLst>
          </p:cNvPr>
          <p:cNvSpPr txBox="1"/>
          <p:nvPr/>
        </p:nvSpPr>
        <p:spPr>
          <a:xfrm>
            <a:off x="5560800" y="1832666"/>
            <a:ext cx="809339" cy="230832"/>
          </a:xfrm>
          <a:prstGeom prst="rect">
            <a:avLst/>
          </a:prstGeom>
          <a:noFill/>
        </p:spPr>
        <p:txBody>
          <a:bodyPr wrap="square" rtlCol="0">
            <a:spAutoFit/>
          </a:bodyPr>
          <a:lstStyle/>
          <a:p>
            <a:pPr algn="ctr"/>
            <a:r>
              <a:rPr lang="en-GB" sz="900" dirty="0">
                <a:latin typeface="Humanist521BT-Bold"/>
              </a:rPr>
              <a:t>DNA copies</a:t>
            </a:r>
          </a:p>
        </p:txBody>
      </p:sp>
      <p:sp>
        <p:nvSpPr>
          <p:cNvPr id="60" name="Rectangle 59">
            <a:extLst>
              <a:ext uri="{FF2B5EF4-FFF2-40B4-BE49-F238E27FC236}">
                <a16:creationId xmlns:a16="http://schemas.microsoft.com/office/drawing/2014/main" id="{C1E676C3-6218-41D4-AA1D-9DDA21EBB50E}"/>
              </a:ext>
            </a:extLst>
          </p:cNvPr>
          <p:cNvSpPr/>
          <p:nvPr/>
        </p:nvSpPr>
        <p:spPr>
          <a:xfrm>
            <a:off x="-2571" y="3699606"/>
            <a:ext cx="6870012" cy="68534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TextBox 60">
            <a:extLst>
              <a:ext uri="{FF2B5EF4-FFF2-40B4-BE49-F238E27FC236}">
                <a16:creationId xmlns:a16="http://schemas.microsoft.com/office/drawing/2014/main" id="{9DB5BD9A-29DF-460C-A426-C8640ED448F3}"/>
              </a:ext>
            </a:extLst>
          </p:cNvPr>
          <p:cNvSpPr txBox="1"/>
          <p:nvPr/>
        </p:nvSpPr>
        <p:spPr>
          <a:xfrm>
            <a:off x="0" y="3699605"/>
            <a:ext cx="6832583" cy="630942"/>
          </a:xfrm>
          <a:prstGeom prst="rect">
            <a:avLst/>
          </a:prstGeom>
          <a:noFill/>
        </p:spPr>
        <p:txBody>
          <a:bodyPr wrap="square" rtlCol="0">
            <a:spAutoFit/>
          </a:bodyPr>
          <a:lstStyle/>
          <a:p>
            <a:r>
              <a:rPr lang="en-GB" sz="1300" b="1" dirty="0">
                <a:latin typeface="Humanist521BT-Bold"/>
              </a:rPr>
              <a:t>How accurate is the PCR test?</a:t>
            </a:r>
          </a:p>
          <a:p>
            <a:r>
              <a:rPr lang="en-GB" sz="1100" dirty="0">
                <a:effectLst/>
                <a:latin typeface="Humanist521BT-Bold"/>
                <a:ea typeface="Calibri" panose="020F0502020204030204" pitchFamily="34" charset="0"/>
              </a:rPr>
              <a:t>In a validation study carried out by APHA, the </a:t>
            </a:r>
            <a:r>
              <a:rPr lang="en-GB" sz="1100" i="1" dirty="0">
                <a:effectLst/>
                <a:latin typeface="Humanist521BT-Bold"/>
                <a:ea typeface="Calibri" panose="020F0502020204030204" pitchFamily="34" charset="0"/>
              </a:rPr>
              <a:t>M. bovis</a:t>
            </a:r>
            <a:r>
              <a:rPr lang="en-GB" sz="1100" dirty="0">
                <a:effectLst/>
                <a:latin typeface="Humanist521BT-Bold"/>
                <a:ea typeface="Calibri" panose="020F0502020204030204" pitchFamily="34" charset="0"/>
              </a:rPr>
              <a:t> PCR test has been shown to produce equivalent results to the traditional microbiological culture method, for both bovine and non-bovine tissue samples. </a:t>
            </a:r>
            <a:endParaRPr lang="en-GB" sz="1100" dirty="0">
              <a:latin typeface="Humanist521BT-Bold"/>
            </a:endParaRPr>
          </a:p>
        </p:txBody>
      </p:sp>
      <p:sp>
        <p:nvSpPr>
          <p:cNvPr id="2" name="TextBox 1">
            <a:extLst>
              <a:ext uri="{FF2B5EF4-FFF2-40B4-BE49-F238E27FC236}">
                <a16:creationId xmlns:a16="http://schemas.microsoft.com/office/drawing/2014/main" id="{26E08983-AC81-4DC8-BF4B-4A5A594D3DEC}"/>
              </a:ext>
            </a:extLst>
          </p:cNvPr>
          <p:cNvSpPr txBox="1"/>
          <p:nvPr/>
        </p:nvSpPr>
        <p:spPr>
          <a:xfrm>
            <a:off x="20095" y="8668629"/>
            <a:ext cx="5293549" cy="261610"/>
          </a:xfrm>
          <a:prstGeom prst="rect">
            <a:avLst/>
          </a:prstGeom>
          <a:noFill/>
        </p:spPr>
        <p:txBody>
          <a:bodyPr wrap="square" rtlCol="0">
            <a:spAutoFit/>
          </a:bodyPr>
          <a:lstStyle/>
          <a:p>
            <a:r>
              <a:rPr lang="en-GB" sz="1100" b="1" dirty="0">
                <a:latin typeface="Humanist521BT-Bold"/>
              </a:rPr>
              <a:t>Find out more about the </a:t>
            </a:r>
            <a:r>
              <a:rPr lang="en-GB" sz="1100" b="1" i="1" dirty="0">
                <a:latin typeface="Humanist521BT-Bold"/>
              </a:rPr>
              <a:t>M. bovis </a:t>
            </a:r>
            <a:r>
              <a:rPr lang="en-GB" sz="1100" b="1" dirty="0">
                <a:latin typeface="Humanist521BT-Bold"/>
              </a:rPr>
              <a:t>PCR test on the TB hub </a:t>
            </a:r>
            <a:r>
              <a:rPr lang="en-GB" sz="1100" b="1" dirty="0">
                <a:latin typeface="Humanist521BT-Bold"/>
                <a:hlinkClick r:id="rId9"/>
              </a:rPr>
              <a:t>https://www.tbhub.co.uk/</a:t>
            </a:r>
            <a:endParaRPr lang="en-GB" sz="1100" b="1" dirty="0">
              <a:latin typeface="Humanist521BT-Bold"/>
            </a:endParaRPr>
          </a:p>
        </p:txBody>
      </p:sp>
    </p:spTree>
    <p:extLst>
      <p:ext uri="{BB962C8B-B14F-4D97-AF65-F5344CB8AC3E}">
        <p14:creationId xmlns:p14="http://schemas.microsoft.com/office/powerpoint/2010/main" val="11399340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0391C42BC677D44B4BC19568ADDB05F" ma:contentTypeVersion="22" ma:contentTypeDescription="Create a new document." ma:contentTypeScope="" ma:versionID="0433b78de679ff4d095d97b6acb72f8d">
  <xsd:schema xmlns:xsd="http://www.w3.org/2001/XMLSchema" xmlns:xs="http://www.w3.org/2001/XMLSchema" xmlns:p="http://schemas.microsoft.com/office/2006/metadata/properties" xmlns:ns1="http://schemas.microsoft.com/sharepoint/v3" xmlns:ns2="e9ca251a-74fe-4c89-bc0c-6f6e81144265" xmlns:ns3="b580623a-73b5-4919-a98f-d1e12bc602f0" xmlns:ns4="662745e8-e224-48e8-a2e3-254862b8c2f5" targetNamespace="http://schemas.microsoft.com/office/2006/metadata/properties" ma:root="true" ma:fieldsID="ead5767f199e76c8c8fe70298ccaf81a" ns1:_="" ns2:_="" ns3:_="" ns4:_="">
    <xsd:import namespace="http://schemas.microsoft.com/sharepoint/v3"/>
    <xsd:import namespace="e9ca251a-74fe-4c89-bc0c-6f6e81144265"/>
    <xsd:import namespace="b580623a-73b5-4919-a98f-d1e12bc602f0"/>
    <xsd:import namespace="662745e8-e224-48e8-a2e3-254862b8c2f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1:_ip_UnifiedCompliancePolicyProperties" minOccurs="0"/>
                <xsd:element ref="ns1:_ip_UnifiedCompliancePolicyUIAction"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ProjectStatus" minOccurs="0"/>
                <xsd:element ref="ns2:lcf76f155ced4ddcb4097134ff3c332f" minOccurs="0"/>
                <xsd:element ref="ns4:TaxCatchAll" minOccurs="0"/>
                <xsd:element ref="ns2:MediaServiceObjectDetectorVersions" minOccurs="0"/>
                <xsd:element ref="ns2:Portfolio"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4" nillable="true" ma:displayName="Unified Compliance Policy Properties" ma:hidden="true" ma:internalName="_ip_UnifiedCompliancePolicyProperties">
      <xsd:simpleType>
        <xsd:restriction base="dms:Note"/>
      </xsd:simpleType>
    </xsd:element>
    <xsd:element name="_ip_UnifiedCompliancePolicyUIAction" ma:index="1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9ca251a-74fe-4c89-bc0c-6f6e811442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ProjectStatus" ma:index="22" nillable="true" ma:displayName="Project Status" ma:format="Dropdown" ma:internalName="ProjectStatus">
      <xsd:simpleType>
        <xsd:restriction base="dms:Choice">
          <xsd:enumeration value="In Progress"/>
          <xsd:enumeration value="On Hold"/>
          <xsd:enumeration value="In Closure"/>
          <xsd:enumeration value="Closed"/>
          <xsd:enumeration value="Backlog/Awaiting Resource"/>
          <xsd:enumeration value="Resourced Elsewhere"/>
        </xsd:restrictio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d1117845-93f6-4da3-abaa-fcb4fa669c7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Portfolio" ma:index="27" nillable="true" ma:displayName="Portfolio" ma:description="Which portfolio does the change request fall under" ma:format="Dropdown" ma:internalName="Portfolio">
      <xsd:simpleType>
        <xsd:restriction base="dms:Choice">
          <xsd:enumeration value="Borders and Trade"/>
          <xsd:enumeration value="PD"/>
          <xsd:enumeration value="SR21"/>
          <xsd:enumeration value="DSF"/>
          <xsd:enumeration value="MIDAS"/>
          <xsd:enumeration value="DOS"/>
          <xsd:enumeration value="Priority Policy"/>
          <xsd:enumeration value="Other"/>
        </xsd:restriction>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Location" ma:index="2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580623a-73b5-4919-a98f-d1e12bc602f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2745e8-e224-48e8-a2e3-254862b8c2f5"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f1b37105-be6c-4b42-98c2-31b40f560dfd}" ma:internalName="TaxCatchAll" ma:showField="CatchAllData" ma:web="b580623a-73b5-4919-a98f-d1e12bc602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62745e8-e224-48e8-a2e3-254862b8c2f5" xsi:nil="true"/>
    <_ip_UnifiedCompliancePolicyUIAction xmlns="http://schemas.microsoft.com/sharepoint/v3" xsi:nil="true"/>
    <ProjectStatus xmlns="e9ca251a-74fe-4c89-bc0c-6f6e81144265" xsi:nil="true"/>
    <_ip_UnifiedCompliancePolicyProperties xmlns="http://schemas.microsoft.com/sharepoint/v3" xsi:nil="true"/>
    <lcf76f155ced4ddcb4097134ff3c332f xmlns="e9ca251a-74fe-4c89-bc0c-6f6e81144265">
      <Terms xmlns="http://schemas.microsoft.com/office/infopath/2007/PartnerControls"/>
    </lcf76f155ced4ddcb4097134ff3c332f>
    <Portfolio xmlns="e9ca251a-74fe-4c89-bc0c-6f6e81144265" xsi:nil="true"/>
  </documentManagement>
</p:properties>
</file>

<file path=customXml/itemProps1.xml><?xml version="1.0" encoding="utf-8"?>
<ds:datastoreItem xmlns:ds="http://schemas.openxmlformats.org/officeDocument/2006/customXml" ds:itemID="{255CEA53-5EE8-42CB-A43B-C04DE60EBC52}">
  <ds:schemaRefs>
    <ds:schemaRef ds:uri="http://schemas.microsoft.com/sharepoint/v3/contenttype/forms"/>
  </ds:schemaRefs>
</ds:datastoreItem>
</file>

<file path=customXml/itemProps2.xml><?xml version="1.0" encoding="utf-8"?>
<ds:datastoreItem xmlns:ds="http://schemas.openxmlformats.org/officeDocument/2006/customXml" ds:itemID="{049FD588-27BD-400D-B2F9-2AC72F2BE7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9ca251a-74fe-4c89-bc0c-6f6e81144265"/>
    <ds:schemaRef ds:uri="b580623a-73b5-4919-a98f-d1e12bc602f0"/>
    <ds:schemaRef ds:uri="662745e8-e224-48e8-a2e3-254862b8c2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816326-388B-4168-AECE-1C80793EDC5F}">
  <ds:schemaRefs>
    <ds:schemaRef ds:uri="http://schemas.microsoft.com/office/infopath/2007/PartnerControls"/>
    <ds:schemaRef ds:uri="http://www.w3.org/XML/1998/namespace"/>
    <ds:schemaRef ds:uri="http://purl.org/dc/elements/1.1/"/>
    <ds:schemaRef ds:uri="http://schemas.openxmlformats.org/package/2006/metadata/core-properties"/>
    <ds:schemaRef ds:uri="http://schemas.microsoft.com/office/2006/documentManagement/types"/>
    <ds:schemaRef ds:uri="b580623a-73b5-4919-a98f-d1e12bc602f0"/>
    <ds:schemaRef ds:uri="http://purl.org/dc/terms/"/>
    <ds:schemaRef ds:uri="http://schemas.microsoft.com/office/2006/metadata/properties"/>
    <ds:schemaRef ds:uri="http://purl.org/dc/dcmitype/"/>
    <ds:schemaRef ds:uri="662745e8-e224-48e8-a2e3-254862b8c2f5"/>
    <ds:schemaRef ds:uri="e9ca251a-74fe-4c89-bc0c-6f6e81144265"/>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Office Theme</Template>
  <TotalTime>8138</TotalTime>
  <Words>908</Words>
  <Application>Microsoft Office PowerPoint</Application>
  <PresentationFormat>A4 Paper (210x297 mm)</PresentationFormat>
  <Paragraphs>43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Humanist521BT-Bold</vt:lpstr>
      <vt:lpstr>Symbol</vt:lpstr>
      <vt:lpstr>Office Theme</vt:lpstr>
      <vt:lpstr>PowerPoint Presentation</vt:lpstr>
      <vt:lpstr>PowerPoint Presentation</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Robertson, Andy</dc:creator>
  <cp:lastModifiedBy>Sergio Thomas</cp:lastModifiedBy>
  <cp:revision>221</cp:revision>
  <dcterms:created xsi:type="dcterms:W3CDTF">2017-09-28T12:47:08Z</dcterms:created>
  <dcterms:modified xsi:type="dcterms:W3CDTF">2026-05-11T08:04:36Z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0x01010020391C42BC677D44B4BC19568ADDB05F</vt:lpwstr>
  </property>
  <property fmtid="{D5CDD505-2E9C-101B-9397-08002B2CF9AE}" pid="3" name="InformationType">
    <vt:lpwstr/>
  </property>
  <property fmtid="{D5CDD505-2E9C-101B-9397-08002B2CF9AE}" pid="4" name="Distribution">
    <vt:lpwstr>9;#Internal Defra Group|0867f7b3-e76e-40ca-bb1f-5ba341a49230</vt:lpwstr>
  </property>
  <property fmtid="{D5CDD505-2E9C-101B-9397-08002B2CF9AE}" pid="5" name="MediaServiceImageTags">
    <vt:lpwstr/>
  </property>
  <property fmtid="{D5CDD505-2E9C-101B-9397-08002B2CF9AE}" pid="6" name="HOCopyrightLevel">
    <vt:lpwstr>7;#Crown|69589897-2828-4761-976e-717fd8e631c9</vt:lpwstr>
  </property>
  <property fmtid="{D5CDD505-2E9C-101B-9397-08002B2CF9AE}" pid="7" name="lcf76f155ced4ddcb4097134ff3c332f">
    <vt:lpwstr/>
  </property>
  <property fmtid="{D5CDD505-2E9C-101B-9397-08002B2CF9AE}" pid="8" name="SecurityClassification">
    <vt:lpwstr/>
  </property>
  <property fmtid="{D5CDD505-2E9C-101B-9397-08002B2CF9AE}" pid="9" name="HOGovernmentSecurityClassification">
    <vt:lpwstr>6;#Official|14c80daa-741b-422c-9722-f71693c9ede4</vt:lpwstr>
  </property>
  <property fmtid="{D5CDD505-2E9C-101B-9397-08002B2CF9AE}" pid="10" name="HOSiteType">
    <vt:lpwstr>10;#Team|ff0485df-0575-416f-802f-e999165821b7</vt:lpwstr>
  </property>
  <property fmtid="{D5CDD505-2E9C-101B-9397-08002B2CF9AE}" pid="11" name="OrganisationalUnit">
    <vt:lpwstr>8;#Core Defra|026223dd-2e56-4615-868d-7c5bfd566810</vt:lpwstr>
  </property>
  <property fmtid="{D5CDD505-2E9C-101B-9397-08002B2CF9AE}" pid="12" name="Directorate">
    <vt:lpwstr/>
  </property>
</Properties>
</file>